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78" r:id="rId7"/>
    <p:sldId id="279" r:id="rId8"/>
    <p:sldId id="280" r:id="rId9"/>
    <p:sldId id="264" r:id="rId10"/>
    <p:sldId id="260" r:id="rId11"/>
    <p:sldId id="282" r:id="rId12"/>
    <p:sldId id="281" r:id="rId13"/>
    <p:sldId id="283" r:id="rId14"/>
    <p:sldId id="284" r:id="rId15"/>
    <p:sldId id="285" r:id="rId16"/>
    <p:sldId id="286" r:id="rId17"/>
    <p:sldId id="287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10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24/04/2015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24/04/2015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24/04/2015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24/04/2015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24/04/2015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24/04/2015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24/04/2015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3714776" cy="1470025"/>
          </a:xfrm>
        </p:spPr>
        <p:txBody>
          <a:bodyPr/>
          <a:lstStyle/>
          <a:p>
            <a:pPr algn="l"/>
            <a:r>
              <a:rPr lang="fr-FR" dirty="0" smtClean="0"/>
              <a:t>STEPPER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2628896" cy="1752600"/>
          </a:xfrm>
        </p:spPr>
        <p:txBody>
          <a:bodyPr/>
          <a:lstStyle/>
          <a:p>
            <a:r>
              <a:rPr lang="fr-FR" dirty="0" smtClean="0"/>
              <a:t>Elève 1</a:t>
            </a:r>
          </a:p>
          <a:p>
            <a:r>
              <a:rPr lang="fr-FR" dirty="0" smtClean="0"/>
              <a:t>Elève 2</a:t>
            </a:r>
          </a:p>
          <a:p>
            <a:r>
              <a:rPr lang="fr-FR" dirty="0" smtClean="0"/>
              <a:t>Elève 3</a:t>
            </a:r>
          </a:p>
        </p:txBody>
      </p:sp>
      <p:pic>
        <p:nvPicPr>
          <p:cNvPr id="5" name="Picture 9" descr="http://cons-meca.chez-alice.fr/doctech/stepper/STEPPER2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571480"/>
            <a:ext cx="4495800" cy="443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 smtClean="0"/>
              <a:t>2 – Recherche de la masse minimale de l’utilisateur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28596" y="1643050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descendre une pédale, il est nécessaire d’appliquer une force minimale.</a:t>
            </a:r>
          </a:p>
          <a:p>
            <a:endParaRPr lang="fr-FR" dirty="0" smtClean="0"/>
          </a:p>
          <a:p>
            <a:r>
              <a:rPr lang="fr-FR" dirty="0" smtClean="0"/>
              <a:t>Cette force est mesurée 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1097" b="61224"/>
          <a:stretch>
            <a:fillRect/>
          </a:stretch>
        </p:blipFill>
        <p:spPr bwMode="auto">
          <a:xfrm>
            <a:off x="4825608" y="1571612"/>
            <a:ext cx="3878280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Connecteur droit avec flèche 8"/>
          <p:cNvCxnSpPr/>
          <p:nvPr/>
        </p:nvCxnSpPr>
        <p:spPr>
          <a:xfrm rot="16200000" flipH="1">
            <a:off x="5464975" y="1535893"/>
            <a:ext cx="928694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143636" y="107154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F</a:t>
            </a:r>
            <a:r>
              <a:rPr lang="fr-FR" b="1" baseline="-25000" dirty="0" err="1" smtClean="0">
                <a:solidFill>
                  <a:srgbClr val="FF0000"/>
                </a:solidFill>
              </a:rPr>
              <a:t>min</a:t>
            </a:r>
            <a:r>
              <a:rPr lang="fr-FR" b="1" dirty="0" smtClean="0">
                <a:solidFill>
                  <a:srgbClr val="FF0000"/>
                </a:solidFill>
              </a:rPr>
              <a:t> = ?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2292" name="Picture 4" descr="http://ecx.images-amazon.com/images/I/51RbTbxKlVL._SL190_SY246_CR0,0,190,246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404927"/>
            <a:ext cx="2667006" cy="3453073"/>
          </a:xfrm>
          <a:prstGeom prst="rect">
            <a:avLst/>
          </a:prstGeom>
          <a:noFill/>
        </p:spPr>
      </p:pic>
      <p:pic>
        <p:nvPicPr>
          <p:cNvPr id="12290" name="Picture 2" descr="http://www.sensy.com/FR/WEB/2715-load-cel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143248"/>
            <a:ext cx="1428750" cy="1428750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500034" y="4429132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Capteur de force</a:t>
            </a:r>
            <a:endParaRPr lang="fr-FR" i="1" dirty="0"/>
          </a:p>
        </p:txBody>
      </p:sp>
      <p:sp>
        <p:nvSpPr>
          <p:cNvPr id="12" name="Forme libre 11"/>
          <p:cNvSpPr/>
          <p:nvPr/>
        </p:nvSpPr>
        <p:spPr>
          <a:xfrm>
            <a:off x="1869195" y="3283026"/>
            <a:ext cx="1689253" cy="1244906"/>
          </a:xfrm>
          <a:custGeom>
            <a:avLst/>
            <a:gdLst>
              <a:gd name="connsiteX0" fmla="*/ 25706 w 1689253"/>
              <a:gd name="connsiteY0" fmla="*/ 1002535 h 1244906"/>
              <a:gd name="connsiteX1" fmla="*/ 58757 w 1689253"/>
              <a:gd name="connsiteY1" fmla="*/ 1211856 h 1244906"/>
              <a:gd name="connsiteX2" fmla="*/ 378246 w 1689253"/>
              <a:gd name="connsiteY2" fmla="*/ 1112704 h 1244906"/>
              <a:gd name="connsiteX3" fmla="*/ 752819 w 1689253"/>
              <a:gd name="connsiteY3" fmla="*/ 418641 h 1244906"/>
              <a:gd name="connsiteX4" fmla="*/ 1281629 w 1689253"/>
              <a:gd name="connsiteY4" fmla="*/ 22034 h 1244906"/>
              <a:gd name="connsiteX5" fmla="*/ 1612135 w 1689253"/>
              <a:gd name="connsiteY5" fmla="*/ 286439 h 1244906"/>
              <a:gd name="connsiteX6" fmla="*/ 1689253 w 1689253"/>
              <a:gd name="connsiteY6" fmla="*/ 528810 h 124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9253" h="1244906">
                <a:moveTo>
                  <a:pt x="25706" y="1002535"/>
                </a:moveTo>
                <a:cubicBezTo>
                  <a:pt x="12853" y="1098015"/>
                  <a:pt x="0" y="1193495"/>
                  <a:pt x="58757" y="1211856"/>
                </a:cubicBezTo>
                <a:cubicBezTo>
                  <a:pt x="117514" y="1230217"/>
                  <a:pt x="262569" y="1244906"/>
                  <a:pt x="378246" y="1112704"/>
                </a:cubicBezTo>
                <a:cubicBezTo>
                  <a:pt x="493923" y="980502"/>
                  <a:pt x="602255" y="600419"/>
                  <a:pt x="752819" y="418641"/>
                </a:cubicBezTo>
                <a:cubicBezTo>
                  <a:pt x="903383" y="236863"/>
                  <a:pt x="1138410" y="44068"/>
                  <a:pt x="1281629" y="22034"/>
                </a:cubicBezTo>
                <a:cubicBezTo>
                  <a:pt x="1424848" y="0"/>
                  <a:pt x="1544198" y="201976"/>
                  <a:pt x="1612135" y="286439"/>
                </a:cubicBezTo>
                <a:cubicBezTo>
                  <a:pt x="1680072" y="370902"/>
                  <a:pt x="1684662" y="449856"/>
                  <a:pt x="1689253" y="528810"/>
                </a:cubicBezTo>
              </a:path>
            </a:pathLst>
          </a:custGeom>
          <a:ln w="50800">
            <a:solidFill>
              <a:srgbClr val="0066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 smtClean="0"/>
              <a:t>2 – Recherche de la masse minimale de l’utilisateur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28596" y="1643050"/>
            <a:ext cx="4643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La mesure donne : </a:t>
            </a:r>
            <a:r>
              <a:rPr lang="fr-FR" dirty="0" err="1" smtClean="0"/>
              <a:t>F</a:t>
            </a:r>
            <a:r>
              <a:rPr lang="fr-FR" baseline="-25000" dirty="0" err="1" smtClean="0"/>
              <a:t>min</a:t>
            </a:r>
            <a:r>
              <a:rPr lang="fr-FR" dirty="0" smtClean="0"/>
              <a:t> = ………….. N</a:t>
            </a:r>
          </a:p>
          <a:p>
            <a:endParaRPr lang="fr-FR" dirty="0" smtClean="0"/>
          </a:p>
          <a:p>
            <a:r>
              <a:rPr lang="fr-FR" dirty="0" smtClean="0"/>
              <a:t>Partant de P = m x g, avec P = </a:t>
            </a:r>
            <a:r>
              <a:rPr lang="fr-FR" dirty="0" err="1" smtClean="0"/>
              <a:t>F</a:t>
            </a:r>
            <a:r>
              <a:rPr lang="fr-FR" baseline="-25000" dirty="0" err="1" smtClean="0"/>
              <a:t>min</a:t>
            </a:r>
            <a:r>
              <a:rPr lang="fr-FR" dirty="0" smtClean="0"/>
              <a:t>, on a :</a:t>
            </a:r>
          </a:p>
          <a:p>
            <a:r>
              <a:rPr lang="fr-FR" dirty="0" err="1" smtClean="0"/>
              <a:t>M</a:t>
            </a:r>
            <a:r>
              <a:rPr lang="fr-FR" baseline="-25000" dirty="0" err="1" smtClean="0"/>
              <a:t>min</a:t>
            </a:r>
            <a:r>
              <a:rPr lang="fr-FR" dirty="0" smtClean="0"/>
              <a:t> = </a:t>
            </a:r>
            <a:r>
              <a:rPr lang="fr-FR" dirty="0" err="1" smtClean="0"/>
              <a:t>F</a:t>
            </a:r>
            <a:r>
              <a:rPr lang="fr-FR" baseline="-25000" dirty="0" err="1" smtClean="0"/>
              <a:t>min</a:t>
            </a:r>
            <a:r>
              <a:rPr lang="fr-FR" dirty="0" smtClean="0"/>
              <a:t> / g = …… / 9,81 = ……. Kg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1097" b="61224"/>
          <a:stretch>
            <a:fillRect/>
          </a:stretch>
        </p:blipFill>
        <p:spPr bwMode="auto">
          <a:xfrm>
            <a:off x="4825608" y="1571612"/>
            <a:ext cx="3878280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1142976" y="4429132"/>
            <a:ext cx="67866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rgbClr val="006600"/>
                </a:solidFill>
              </a:rPr>
              <a:t>=&gt; Toute personne dont la masse est inférieure à ce minimum ne peut pas utiliser l’appareil.</a:t>
            </a:r>
          </a:p>
          <a:p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rot="16200000" flipH="1">
            <a:off x="5464975" y="1535893"/>
            <a:ext cx="928694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143636" y="107154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F</a:t>
            </a:r>
            <a:r>
              <a:rPr lang="fr-FR" b="1" baseline="-25000" dirty="0" err="1" smtClean="0">
                <a:solidFill>
                  <a:srgbClr val="FF0000"/>
                </a:solidFill>
              </a:rPr>
              <a:t>min</a:t>
            </a:r>
            <a:endParaRPr lang="fr-FR" b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 smtClean="0"/>
              <a:t>3 – Analyse du mouvement du corps</a:t>
            </a:r>
            <a:endParaRPr lang="fr-FR" baseline="-25000" dirty="0"/>
          </a:p>
        </p:txBody>
      </p:sp>
      <p:sp>
        <p:nvSpPr>
          <p:cNvPr id="3" name="Rectangle 2"/>
          <p:cNvSpPr/>
          <p:nvPr/>
        </p:nvSpPr>
        <p:spPr>
          <a:xfrm>
            <a:off x="785786" y="5286388"/>
            <a:ext cx="3214710" cy="4286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857224" y="150017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CAS 1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072066" y="150017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CAS 2</a:t>
            </a:r>
            <a:endParaRPr lang="fr-FR" dirty="0"/>
          </a:p>
        </p:txBody>
      </p:sp>
      <p:grpSp>
        <p:nvGrpSpPr>
          <p:cNvPr id="32" name="Groupe 31"/>
          <p:cNvGrpSpPr>
            <a:grpSpLocks noChangeAspect="1"/>
          </p:cNvGrpSpPr>
          <p:nvPr/>
        </p:nvGrpSpPr>
        <p:grpSpPr>
          <a:xfrm>
            <a:off x="814934" y="4572008"/>
            <a:ext cx="1899678" cy="549470"/>
            <a:chOff x="2160653" y="4167717"/>
            <a:chExt cx="3791393" cy="1096637"/>
          </a:xfrm>
        </p:grpSpPr>
        <p:grpSp>
          <p:nvGrpSpPr>
            <p:cNvPr id="22" name="Groupe 8"/>
            <p:cNvGrpSpPr/>
            <p:nvPr/>
          </p:nvGrpSpPr>
          <p:grpSpPr>
            <a:xfrm>
              <a:off x="2357422" y="4929198"/>
              <a:ext cx="3594624" cy="335156"/>
              <a:chOff x="785786" y="2879530"/>
              <a:chExt cx="3594624" cy="33515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951650" y="2879530"/>
                <a:ext cx="1428760" cy="2143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4" name="Connecteur droit 23"/>
              <p:cNvCxnSpPr/>
              <p:nvPr/>
            </p:nvCxnSpPr>
            <p:spPr>
              <a:xfrm rot="10800000">
                <a:off x="1071538" y="3071810"/>
                <a:ext cx="2571768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Ellipse 24"/>
              <p:cNvSpPr/>
              <p:nvPr/>
            </p:nvSpPr>
            <p:spPr>
              <a:xfrm>
                <a:off x="785786" y="2928934"/>
                <a:ext cx="285752" cy="285752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6" name="Groupe 9"/>
            <p:cNvGrpSpPr/>
            <p:nvPr/>
          </p:nvGrpSpPr>
          <p:grpSpPr>
            <a:xfrm rot="19951850">
              <a:off x="2160653" y="4167717"/>
              <a:ext cx="3594624" cy="335156"/>
              <a:chOff x="785786" y="2879530"/>
              <a:chExt cx="3594624" cy="33515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2951650" y="2879530"/>
                <a:ext cx="1428760" cy="2143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8" name="Connecteur droit 27"/>
              <p:cNvCxnSpPr/>
              <p:nvPr/>
            </p:nvCxnSpPr>
            <p:spPr>
              <a:xfrm rot="10800000">
                <a:off x="1071538" y="3071810"/>
                <a:ext cx="2571768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Ellipse 28"/>
              <p:cNvSpPr/>
              <p:nvPr/>
            </p:nvSpPr>
            <p:spPr>
              <a:xfrm>
                <a:off x="785786" y="2928934"/>
                <a:ext cx="285752" cy="285752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33" name="Forme libre 32"/>
          <p:cNvSpPr/>
          <p:nvPr/>
        </p:nvSpPr>
        <p:spPr>
          <a:xfrm>
            <a:off x="3241025" y="2412693"/>
            <a:ext cx="471659" cy="2843805"/>
          </a:xfrm>
          <a:custGeom>
            <a:avLst/>
            <a:gdLst>
              <a:gd name="connsiteX0" fmla="*/ 0 w 528809"/>
              <a:gd name="connsiteY0" fmla="*/ 3040655 h 3051672"/>
              <a:gd name="connsiteX1" fmla="*/ 495759 w 528809"/>
              <a:gd name="connsiteY1" fmla="*/ 3051672 h 3051672"/>
              <a:gd name="connsiteX2" fmla="*/ 198303 w 528809"/>
              <a:gd name="connsiteY2" fmla="*/ 2060154 h 3051672"/>
              <a:gd name="connsiteX3" fmla="*/ 528809 w 528809"/>
              <a:gd name="connsiteY3" fmla="*/ 1277957 h 3051672"/>
              <a:gd name="connsiteX4" fmla="*/ 275421 w 528809"/>
              <a:gd name="connsiteY4" fmla="*/ 0 h 3051672"/>
              <a:gd name="connsiteX0" fmla="*/ 0 w 528809"/>
              <a:gd name="connsiteY0" fmla="*/ 3040655 h 3051672"/>
              <a:gd name="connsiteX1" fmla="*/ 495759 w 528809"/>
              <a:gd name="connsiteY1" fmla="*/ 3051672 h 3051672"/>
              <a:gd name="connsiteX2" fmla="*/ 198303 w 528809"/>
              <a:gd name="connsiteY2" fmla="*/ 1917254 h 3051672"/>
              <a:gd name="connsiteX3" fmla="*/ 528809 w 528809"/>
              <a:gd name="connsiteY3" fmla="*/ 1277957 h 3051672"/>
              <a:gd name="connsiteX4" fmla="*/ 275421 w 528809"/>
              <a:gd name="connsiteY4" fmla="*/ 0 h 3051672"/>
              <a:gd name="connsiteX0" fmla="*/ 0 w 528809"/>
              <a:gd name="connsiteY0" fmla="*/ 3040655 h 3040655"/>
              <a:gd name="connsiteX1" fmla="*/ 440203 w 528809"/>
              <a:gd name="connsiteY1" fmla="*/ 2840520 h 3040655"/>
              <a:gd name="connsiteX2" fmla="*/ 198303 w 528809"/>
              <a:gd name="connsiteY2" fmla="*/ 1917254 h 3040655"/>
              <a:gd name="connsiteX3" fmla="*/ 528809 w 528809"/>
              <a:gd name="connsiteY3" fmla="*/ 1277957 h 3040655"/>
              <a:gd name="connsiteX4" fmla="*/ 275421 w 528809"/>
              <a:gd name="connsiteY4" fmla="*/ 0 h 3040655"/>
              <a:gd name="connsiteX0" fmla="*/ 0 w 471659"/>
              <a:gd name="connsiteY0" fmla="*/ 2843805 h 2843805"/>
              <a:gd name="connsiteX1" fmla="*/ 383053 w 471659"/>
              <a:gd name="connsiteY1" fmla="*/ 2840520 h 2843805"/>
              <a:gd name="connsiteX2" fmla="*/ 141153 w 471659"/>
              <a:gd name="connsiteY2" fmla="*/ 1917254 h 2843805"/>
              <a:gd name="connsiteX3" fmla="*/ 471659 w 471659"/>
              <a:gd name="connsiteY3" fmla="*/ 1277957 h 2843805"/>
              <a:gd name="connsiteX4" fmla="*/ 218271 w 471659"/>
              <a:gd name="connsiteY4" fmla="*/ 0 h 284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659" h="2843805">
                <a:moveTo>
                  <a:pt x="0" y="2843805"/>
                </a:moveTo>
                <a:lnTo>
                  <a:pt x="383053" y="2840520"/>
                </a:lnTo>
                <a:lnTo>
                  <a:pt x="141153" y="1917254"/>
                </a:lnTo>
                <a:lnTo>
                  <a:pt x="471659" y="1277957"/>
                </a:lnTo>
                <a:lnTo>
                  <a:pt x="218271" y="0"/>
                </a:lnTo>
              </a:path>
            </a:pathLst>
          </a:cu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3192644" y="2000240"/>
            <a:ext cx="500066" cy="428628"/>
          </a:xfrm>
          <a:prstGeom prst="ellips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7" name="Forme libre 36"/>
          <p:cNvSpPr/>
          <p:nvPr/>
        </p:nvSpPr>
        <p:spPr>
          <a:xfrm>
            <a:off x="2995682" y="2696398"/>
            <a:ext cx="532462" cy="494506"/>
          </a:xfrm>
          <a:custGeom>
            <a:avLst/>
            <a:gdLst>
              <a:gd name="connsiteX0" fmla="*/ 0 w 528809"/>
              <a:gd name="connsiteY0" fmla="*/ 3040655 h 3051672"/>
              <a:gd name="connsiteX1" fmla="*/ 495759 w 528809"/>
              <a:gd name="connsiteY1" fmla="*/ 3051672 h 3051672"/>
              <a:gd name="connsiteX2" fmla="*/ 198303 w 528809"/>
              <a:gd name="connsiteY2" fmla="*/ 2060154 h 3051672"/>
              <a:gd name="connsiteX3" fmla="*/ 528809 w 528809"/>
              <a:gd name="connsiteY3" fmla="*/ 1277957 h 3051672"/>
              <a:gd name="connsiteX4" fmla="*/ 275421 w 528809"/>
              <a:gd name="connsiteY4" fmla="*/ 0 h 3051672"/>
              <a:gd name="connsiteX0" fmla="*/ 297456 w 330506"/>
              <a:gd name="connsiteY0" fmla="*/ 3051672 h 3051672"/>
              <a:gd name="connsiteX1" fmla="*/ 0 w 330506"/>
              <a:gd name="connsiteY1" fmla="*/ 2060154 h 3051672"/>
              <a:gd name="connsiteX2" fmla="*/ 330506 w 330506"/>
              <a:gd name="connsiteY2" fmla="*/ 1277957 h 3051672"/>
              <a:gd name="connsiteX3" fmla="*/ 77118 w 330506"/>
              <a:gd name="connsiteY3" fmla="*/ 0 h 3051672"/>
              <a:gd name="connsiteX0" fmla="*/ 0 w 330506"/>
              <a:gd name="connsiteY0" fmla="*/ 2060154 h 2060154"/>
              <a:gd name="connsiteX1" fmla="*/ 330506 w 330506"/>
              <a:gd name="connsiteY1" fmla="*/ 1277957 h 2060154"/>
              <a:gd name="connsiteX2" fmla="*/ 77118 w 330506"/>
              <a:gd name="connsiteY2" fmla="*/ 0 h 2060154"/>
              <a:gd name="connsiteX0" fmla="*/ 0 w 330506"/>
              <a:gd name="connsiteY0" fmla="*/ 1917302 h 1917302"/>
              <a:gd name="connsiteX1" fmla="*/ 330506 w 330506"/>
              <a:gd name="connsiteY1" fmla="*/ 1135105 h 1917302"/>
              <a:gd name="connsiteX2" fmla="*/ 77118 w 330506"/>
              <a:gd name="connsiteY2" fmla="*/ 0 h 1917302"/>
              <a:gd name="connsiteX0" fmla="*/ 89884 w 420390"/>
              <a:gd name="connsiteY0" fmla="*/ 1917302 h 1917302"/>
              <a:gd name="connsiteX1" fmla="*/ 420390 w 420390"/>
              <a:gd name="connsiteY1" fmla="*/ 1135105 h 1917302"/>
              <a:gd name="connsiteX2" fmla="*/ 0 w 420390"/>
              <a:gd name="connsiteY2" fmla="*/ 482958 h 1917302"/>
              <a:gd name="connsiteX3" fmla="*/ 167002 w 420390"/>
              <a:gd name="connsiteY3" fmla="*/ 0 h 1917302"/>
              <a:gd name="connsiteX0" fmla="*/ 455344 w 532462"/>
              <a:gd name="connsiteY0" fmla="*/ 1917302 h 1917302"/>
              <a:gd name="connsiteX1" fmla="*/ 0 w 532462"/>
              <a:gd name="connsiteY1" fmla="*/ 420701 h 1917302"/>
              <a:gd name="connsiteX2" fmla="*/ 365460 w 532462"/>
              <a:gd name="connsiteY2" fmla="*/ 482958 h 1917302"/>
              <a:gd name="connsiteX3" fmla="*/ 532462 w 532462"/>
              <a:gd name="connsiteY3" fmla="*/ 0 h 1917302"/>
              <a:gd name="connsiteX0" fmla="*/ 455344 w 532462"/>
              <a:gd name="connsiteY0" fmla="*/ 0 h 494506"/>
              <a:gd name="connsiteX1" fmla="*/ 0 w 532462"/>
              <a:gd name="connsiteY1" fmla="*/ 432249 h 494506"/>
              <a:gd name="connsiteX2" fmla="*/ 365460 w 532462"/>
              <a:gd name="connsiteY2" fmla="*/ 494506 h 494506"/>
              <a:gd name="connsiteX3" fmla="*/ 532462 w 532462"/>
              <a:gd name="connsiteY3" fmla="*/ 11548 h 494506"/>
              <a:gd name="connsiteX0" fmla="*/ 526750 w 532462"/>
              <a:gd name="connsiteY0" fmla="*/ 0 h 494506"/>
              <a:gd name="connsiteX1" fmla="*/ 0 w 532462"/>
              <a:gd name="connsiteY1" fmla="*/ 432249 h 494506"/>
              <a:gd name="connsiteX2" fmla="*/ 365460 w 532462"/>
              <a:gd name="connsiteY2" fmla="*/ 494506 h 494506"/>
              <a:gd name="connsiteX3" fmla="*/ 532462 w 532462"/>
              <a:gd name="connsiteY3" fmla="*/ 11548 h 49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462" h="494506">
                <a:moveTo>
                  <a:pt x="526750" y="0"/>
                </a:moveTo>
                <a:lnTo>
                  <a:pt x="0" y="432249"/>
                </a:lnTo>
                <a:lnTo>
                  <a:pt x="365460" y="494506"/>
                </a:lnTo>
                <a:lnTo>
                  <a:pt x="532462" y="11548"/>
                </a:lnTo>
              </a:path>
            </a:pathLst>
          </a:cu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 37"/>
          <p:cNvSpPr/>
          <p:nvPr/>
        </p:nvSpPr>
        <p:spPr>
          <a:xfrm>
            <a:off x="2053829" y="3571852"/>
            <a:ext cx="1650534" cy="764408"/>
          </a:xfrm>
          <a:custGeom>
            <a:avLst/>
            <a:gdLst>
              <a:gd name="connsiteX0" fmla="*/ 0 w 528809"/>
              <a:gd name="connsiteY0" fmla="*/ 3040655 h 3051672"/>
              <a:gd name="connsiteX1" fmla="*/ 495759 w 528809"/>
              <a:gd name="connsiteY1" fmla="*/ 3051672 h 3051672"/>
              <a:gd name="connsiteX2" fmla="*/ 198303 w 528809"/>
              <a:gd name="connsiteY2" fmla="*/ 2060154 h 3051672"/>
              <a:gd name="connsiteX3" fmla="*/ 528809 w 528809"/>
              <a:gd name="connsiteY3" fmla="*/ 1277957 h 3051672"/>
              <a:gd name="connsiteX4" fmla="*/ 275421 w 528809"/>
              <a:gd name="connsiteY4" fmla="*/ 0 h 3051672"/>
              <a:gd name="connsiteX0" fmla="*/ 297456 w 330506"/>
              <a:gd name="connsiteY0" fmla="*/ 3051672 h 3051672"/>
              <a:gd name="connsiteX1" fmla="*/ 0 w 330506"/>
              <a:gd name="connsiteY1" fmla="*/ 2060154 h 3051672"/>
              <a:gd name="connsiteX2" fmla="*/ 330506 w 330506"/>
              <a:gd name="connsiteY2" fmla="*/ 1277957 h 3051672"/>
              <a:gd name="connsiteX3" fmla="*/ 77118 w 330506"/>
              <a:gd name="connsiteY3" fmla="*/ 0 h 3051672"/>
              <a:gd name="connsiteX0" fmla="*/ 0 w 330506"/>
              <a:gd name="connsiteY0" fmla="*/ 2060154 h 2060154"/>
              <a:gd name="connsiteX1" fmla="*/ 330506 w 330506"/>
              <a:gd name="connsiteY1" fmla="*/ 1277957 h 2060154"/>
              <a:gd name="connsiteX2" fmla="*/ 77118 w 330506"/>
              <a:gd name="connsiteY2" fmla="*/ 0 h 2060154"/>
              <a:gd name="connsiteX0" fmla="*/ 0 w 330506"/>
              <a:gd name="connsiteY0" fmla="*/ 1917302 h 1917302"/>
              <a:gd name="connsiteX1" fmla="*/ 330506 w 330506"/>
              <a:gd name="connsiteY1" fmla="*/ 1135105 h 1917302"/>
              <a:gd name="connsiteX2" fmla="*/ 77118 w 330506"/>
              <a:gd name="connsiteY2" fmla="*/ 0 h 1917302"/>
              <a:gd name="connsiteX0" fmla="*/ 89884 w 420390"/>
              <a:gd name="connsiteY0" fmla="*/ 1917302 h 1917302"/>
              <a:gd name="connsiteX1" fmla="*/ 420390 w 420390"/>
              <a:gd name="connsiteY1" fmla="*/ 1135105 h 1917302"/>
              <a:gd name="connsiteX2" fmla="*/ 0 w 420390"/>
              <a:gd name="connsiteY2" fmla="*/ 482958 h 1917302"/>
              <a:gd name="connsiteX3" fmla="*/ 167002 w 420390"/>
              <a:gd name="connsiteY3" fmla="*/ 0 h 1917302"/>
              <a:gd name="connsiteX0" fmla="*/ 455344 w 532462"/>
              <a:gd name="connsiteY0" fmla="*/ 1917302 h 1917302"/>
              <a:gd name="connsiteX1" fmla="*/ 0 w 532462"/>
              <a:gd name="connsiteY1" fmla="*/ 420701 h 1917302"/>
              <a:gd name="connsiteX2" fmla="*/ 365460 w 532462"/>
              <a:gd name="connsiteY2" fmla="*/ 482958 h 1917302"/>
              <a:gd name="connsiteX3" fmla="*/ 532462 w 532462"/>
              <a:gd name="connsiteY3" fmla="*/ 0 h 1917302"/>
              <a:gd name="connsiteX0" fmla="*/ 455344 w 532462"/>
              <a:gd name="connsiteY0" fmla="*/ 0 h 494506"/>
              <a:gd name="connsiteX1" fmla="*/ 0 w 532462"/>
              <a:gd name="connsiteY1" fmla="*/ 432249 h 494506"/>
              <a:gd name="connsiteX2" fmla="*/ 365460 w 532462"/>
              <a:gd name="connsiteY2" fmla="*/ 494506 h 494506"/>
              <a:gd name="connsiteX3" fmla="*/ 532462 w 532462"/>
              <a:gd name="connsiteY3" fmla="*/ 11548 h 494506"/>
              <a:gd name="connsiteX0" fmla="*/ 526750 w 532462"/>
              <a:gd name="connsiteY0" fmla="*/ 0 h 494506"/>
              <a:gd name="connsiteX1" fmla="*/ 0 w 532462"/>
              <a:gd name="connsiteY1" fmla="*/ 432249 h 494506"/>
              <a:gd name="connsiteX2" fmla="*/ 365460 w 532462"/>
              <a:gd name="connsiteY2" fmla="*/ 494506 h 494506"/>
              <a:gd name="connsiteX3" fmla="*/ 532462 w 532462"/>
              <a:gd name="connsiteY3" fmla="*/ 11548 h 494506"/>
              <a:gd name="connsiteX0" fmla="*/ 526750 w 556281"/>
              <a:gd name="connsiteY0" fmla="*/ 0 h 837846"/>
              <a:gd name="connsiteX1" fmla="*/ 0 w 556281"/>
              <a:gd name="connsiteY1" fmla="*/ 432249 h 837846"/>
              <a:gd name="connsiteX2" fmla="*/ 365460 w 556281"/>
              <a:gd name="connsiteY2" fmla="*/ 494506 h 837846"/>
              <a:gd name="connsiteX3" fmla="*/ 556281 w 556281"/>
              <a:gd name="connsiteY3" fmla="*/ 837846 h 837846"/>
              <a:gd name="connsiteX0" fmla="*/ 0 w 1029695"/>
              <a:gd name="connsiteY0" fmla="*/ 782173 h 782173"/>
              <a:gd name="connsiteX1" fmla="*/ 473414 w 1029695"/>
              <a:gd name="connsiteY1" fmla="*/ 0 h 782173"/>
              <a:gd name="connsiteX2" fmla="*/ 838874 w 1029695"/>
              <a:gd name="connsiteY2" fmla="*/ 62257 h 782173"/>
              <a:gd name="connsiteX3" fmla="*/ 1029695 w 1029695"/>
              <a:gd name="connsiteY3" fmla="*/ 405597 h 782173"/>
              <a:gd name="connsiteX0" fmla="*/ 0 w 1029695"/>
              <a:gd name="connsiteY0" fmla="*/ 782173 h 782173"/>
              <a:gd name="connsiteX1" fmla="*/ 473414 w 1029695"/>
              <a:gd name="connsiteY1" fmla="*/ 0 h 782173"/>
              <a:gd name="connsiteX2" fmla="*/ 838874 w 1029695"/>
              <a:gd name="connsiteY2" fmla="*/ 62257 h 782173"/>
              <a:gd name="connsiteX3" fmla="*/ 342340 w 1029695"/>
              <a:gd name="connsiteY3" fmla="*/ 62228 h 782173"/>
              <a:gd name="connsiteX4" fmla="*/ 1029695 w 1029695"/>
              <a:gd name="connsiteY4" fmla="*/ 405597 h 782173"/>
              <a:gd name="connsiteX0" fmla="*/ 0 w 1029695"/>
              <a:gd name="connsiteY0" fmla="*/ 782173 h 782173"/>
              <a:gd name="connsiteX1" fmla="*/ 473414 w 1029695"/>
              <a:gd name="connsiteY1" fmla="*/ 0 h 782173"/>
              <a:gd name="connsiteX2" fmla="*/ 124462 w 1029695"/>
              <a:gd name="connsiteY2" fmla="*/ 490861 h 782173"/>
              <a:gd name="connsiteX3" fmla="*/ 342340 w 1029695"/>
              <a:gd name="connsiteY3" fmla="*/ 62228 h 782173"/>
              <a:gd name="connsiteX4" fmla="*/ 1029695 w 1029695"/>
              <a:gd name="connsiteY4" fmla="*/ 405597 h 782173"/>
              <a:gd name="connsiteX0" fmla="*/ 0 w 1029695"/>
              <a:gd name="connsiteY0" fmla="*/ 719945 h 719945"/>
              <a:gd name="connsiteX1" fmla="*/ 124462 w 1029695"/>
              <a:gd name="connsiteY1" fmla="*/ 428633 h 719945"/>
              <a:gd name="connsiteX2" fmla="*/ 342340 w 1029695"/>
              <a:gd name="connsiteY2" fmla="*/ 0 h 719945"/>
              <a:gd name="connsiteX3" fmla="*/ 1029695 w 1029695"/>
              <a:gd name="connsiteY3" fmla="*/ 343369 h 719945"/>
              <a:gd name="connsiteX0" fmla="*/ 0 w 1165413"/>
              <a:gd name="connsiteY0" fmla="*/ 541347 h 541347"/>
              <a:gd name="connsiteX1" fmla="*/ 260180 w 1165413"/>
              <a:gd name="connsiteY1" fmla="*/ 428633 h 541347"/>
              <a:gd name="connsiteX2" fmla="*/ 478058 w 1165413"/>
              <a:gd name="connsiteY2" fmla="*/ 0 h 541347"/>
              <a:gd name="connsiteX3" fmla="*/ 1165413 w 1165413"/>
              <a:gd name="connsiteY3" fmla="*/ 343369 h 541347"/>
              <a:gd name="connsiteX0" fmla="*/ 0 w 1165413"/>
              <a:gd name="connsiteY0" fmla="*/ 684247 h 684247"/>
              <a:gd name="connsiteX1" fmla="*/ 260180 w 1165413"/>
              <a:gd name="connsiteY1" fmla="*/ 571533 h 684247"/>
              <a:gd name="connsiteX2" fmla="*/ 192274 w 1165413"/>
              <a:gd name="connsiteY2" fmla="*/ 0 h 684247"/>
              <a:gd name="connsiteX3" fmla="*/ 1165413 w 1165413"/>
              <a:gd name="connsiteY3" fmla="*/ 486269 h 684247"/>
              <a:gd name="connsiteX0" fmla="*/ 262797 w 1428210"/>
              <a:gd name="connsiteY0" fmla="*/ 684247 h 781684"/>
              <a:gd name="connsiteX1" fmla="*/ 522977 w 1428210"/>
              <a:gd name="connsiteY1" fmla="*/ 571533 h 781684"/>
              <a:gd name="connsiteX2" fmla="*/ 0 w 1428210"/>
              <a:gd name="connsiteY2" fmla="*/ 781684 h 781684"/>
              <a:gd name="connsiteX3" fmla="*/ 455071 w 1428210"/>
              <a:gd name="connsiteY3" fmla="*/ 0 h 781684"/>
              <a:gd name="connsiteX4" fmla="*/ 1428210 w 1428210"/>
              <a:gd name="connsiteY4" fmla="*/ 486269 h 781684"/>
              <a:gd name="connsiteX0" fmla="*/ 522977 w 1428210"/>
              <a:gd name="connsiteY0" fmla="*/ 571533 h 781684"/>
              <a:gd name="connsiteX1" fmla="*/ 0 w 1428210"/>
              <a:gd name="connsiteY1" fmla="*/ 781684 h 781684"/>
              <a:gd name="connsiteX2" fmla="*/ 455071 w 1428210"/>
              <a:gd name="connsiteY2" fmla="*/ 0 h 781684"/>
              <a:gd name="connsiteX3" fmla="*/ 1428210 w 1428210"/>
              <a:gd name="connsiteY3" fmla="*/ 486269 h 781684"/>
              <a:gd name="connsiteX0" fmla="*/ 0 w 1629120"/>
              <a:gd name="connsiteY0" fmla="*/ 885856 h 885856"/>
              <a:gd name="connsiteX1" fmla="*/ 200910 w 1629120"/>
              <a:gd name="connsiteY1" fmla="*/ 781684 h 885856"/>
              <a:gd name="connsiteX2" fmla="*/ 655981 w 1629120"/>
              <a:gd name="connsiteY2" fmla="*/ 0 h 885856"/>
              <a:gd name="connsiteX3" fmla="*/ 1629120 w 1629120"/>
              <a:gd name="connsiteY3" fmla="*/ 486269 h 885856"/>
              <a:gd name="connsiteX0" fmla="*/ 0 w 1710065"/>
              <a:gd name="connsiteY0" fmla="*/ 909664 h 909664"/>
              <a:gd name="connsiteX1" fmla="*/ 281855 w 1710065"/>
              <a:gd name="connsiteY1" fmla="*/ 781684 h 909664"/>
              <a:gd name="connsiteX2" fmla="*/ 736926 w 1710065"/>
              <a:gd name="connsiteY2" fmla="*/ 0 h 909664"/>
              <a:gd name="connsiteX3" fmla="*/ 1710065 w 1710065"/>
              <a:gd name="connsiteY3" fmla="*/ 486269 h 909664"/>
              <a:gd name="connsiteX0" fmla="*/ 0 w 1710065"/>
              <a:gd name="connsiteY0" fmla="*/ 909664 h 991234"/>
              <a:gd name="connsiteX1" fmla="*/ 336624 w 1710065"/>
              <a:gd name="connsiteY1" fmla="*/ 991234 h 991234"/>
              <a:gd name="connsiteX2" fmla="*/ 736926 w 1710065"/>
              <a:gd name="connsiteY2" fmla="*/ 0 h 991234"/>
              <a:gd name="connsiteX3" fmla="*/ 1710065 w 1710065"/>
              <a:gd name="connsiteY3" fmla="*/ 486269 h 991234"/>
              <a:gd name="connsiteX0" fmla="*/ 0 w 1650534"/>
              <a:gd name="connsiteY0" fmla="*/ 1135883 h 1135883"/>
              <a:gd name="connsiteX1" fmla="*/ 277093 w 1650534"/>
              <a:gd name="connsiteY1" fmla="*/ 991234 h 1135883"/>
              <a:gd name="connsiteX2" fmla="*/ 677395 w 1650534"/>
              <a:gd name="connsiteY2" fmla="*/ 0 h 1135883"/>
              <a:gd name="connsiteX3" fmla="*/ 1650534 w 1650534"/>
              <a:gd name="connsiteY3" fmla="*/ 486269 h 1135883"/>
              <a:gd name="connsiteX0" fmla="*/ 0 w 1650534"/>
              <a:gd name="connsiteY0" fmla="*/ 764408 h 764408"/>
              <a:gd name="connsiteX1" fmla="*/ 277093 w 1650534"/>
              <a:gd name="connsiteY1" fmla="*/ 619759 h 764408"/>
              <a:gd name="connsiteX2" fmla="*/ 532139 w 1650534"/>
              <a:gd name="connsiteY2" fmla="*/ 0 h 764408"/>
              <a:gd name="connsiteX3" fmla="*/ 1650534 w 1650534"/>
              <a:gd name="connsiteY3" fmla="*/ 114794 h 76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0534" h="764408">
                <a:moveTo>
                  <a:pt x="0" y="764408"/>
                </a:moveTo>
                <a:lnTo>
                  <a:pt x="277093" y="619759"/>
                </a:lnTo>
                <a:lnTo>
                  <a:pt x="532139" y="0"/>
                </a:lnTo>
                <a:lnTo>
                  <a:pt x="1650534" y="114794"/>
                </a:lnTo>
              </a:path>
            </a:pathLst>
          </a:cu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0" name="Groupe 39"/>
          <p:cNvGrpSpPr>
            <a:grpSpLocks noChangeAspect="1"/>
          </p:cNvGrpSpPr>
          <p:nvPr/>
        </p:nvGrpSpPr>
        <p:grpSpPr>
          <a:xfrm>
            <a:off x="5429256" y="4627272"/>
            <a:ext cx="1899678" cy="549470"/>
            <a:chOff x="2160653" y="4167717"/>
            <a:chExt cx="3791393" cy="1096637"/>
          </a:xfrm>
        </p:grpSpPr>
        <p:grpSp>
          <p:nvGrpSpPr>
            <p:cNvPr id="41" name="Groupe 8"/>
            <p:cNvGrpSpPr/>
            <p:nvPr/>
          </p:nvGrpSpPr>
          <p:grpSpPr>
            <a:xfrm>
              <a:off x="2357422" y="4929198"/>
              <a:ext cx="3594624" cy="335156"/>
              <a:chOff x="785786" y="2879530"/>
              <a:chExt cx="3594624" cy="335156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2951650" y="2879530"/>
                <a:ext cx="1428760" cy="2143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7" name="Connecteur droit 46"/>
              <p:cNvCxnSpPr/>
              <p:nvPr/>
            </p:nvCxnSpPr>
            <p:spPr>
              <a:xfrm rot="10800000">
                <a:off x="1071538" y="3071810"/>
                <a:ext cx="2571768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Ellipse 47"/>
              <p:cNvSpPr/>
              <p:nvPr/>
            </p:nvSpPr>
            <p:spPr>
              <a:xfrm>
                <a:off x="785786" y="2928934"/>
                <a:ext cx="285752" cy="285752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2" name="Groupe 9"/>
            <p:cNvGrpSpPr/>
            <p:nvPr/>
          </p:nvGrpSpPr>
          <p:grpSpPr>
            <a:xfrm rot="19951850">
              <a:off x="2160653" y="4167719"/>
              <a:ext cx="3594624" cy="335156"/>
              <a:chOff x="785786" y="2879530"/>
              <a:chExt cx="3594624" cy="33515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2951650" y="2879530"/>
                <a:ext cx="1428760" cy="2143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4" name="Connecteur droit 43"/>
              <p:cNvCxnSpPr/>
              <p:nvPr/>
            </p:nvCxnSpPr>
            <p:spPr>
              <a:xfrm rot="10800000">
                <a:off x="1071538" y="3071810"/>
                <a:ext cx="2571768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Ellipse 44"/>
              <p:cNvSpPr/>
              <p:nvPr/>
            </p:nvSpPr>
            <p:spPr>
              <a:xfrm>
                <a:off x="785786" y="2928934"/>
                <a:ext cx="285752" cy="285752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9" name="Forme libre 48"/>
          <p:cNvSpPr/>
          <p:nvPr/>
        </p:nvSpPr>
        <p:spPr>
          <a:xfrm>
            <a:off x="7000892" y="1912628"/>
            <a:ext cx="528809" cy="3051672"/>
          </a:xfrm>
          <a:custGeom>
            <a:avLst/>
            <a:gdLst>
              <a:gd name="connsiteX0" fmla="*/ 0 w 528809"/>
              <a:gd name="connsiteY0" fmla="*/ 3040655 h 3051672"/>
              <a:gd name="connsiteX1" fmla="*/ 495759 w 528809"/>
              <a:gd name="connsiteY1" fmla="*/ 3051672 h 3051672"/>
              <a:gd name="connsiteX2" fmla="*/ 198303 w 528809"/>
              <a:gd name="connsiteY2" fmla="*/ 2060154 h 3051672"/>
              <a:gd name="connsiteX3" fmla="*/ 528809 w 528809"/>
              <a:gd name="connsiteY3" fmla="*/ 1277957 h 3051672"/>
              <a:gd name="connsiteX4" fmla="*/ 275421 w 528809"/>
              <a:gd name="connsiteY4" fmla="*/ 0 h 305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809" h="3051672">
                <a:moveTo>
                  <a:pt x="0" y="3040655"/>
                </a:moveTo>
                <a:lnTo>
                  <a:pt x="495759" y="3051672"/>
                </a:lnTo>
                <a:lnTo>
                  <a:pt x="198303" y="2060154"/>
                </a:lnTo>
                <a:lnTo>
                  <a:pt x="528809" y="1277957"/>
                </a:lnTo>
                <a:lnTo>
                  <a:pt x="275421" y="0"/>
                </a:lnTo>
              </a:path>
            </a:pathLst>
          </a:cu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7009661" y="1500174"/>
            <a:ext cx="500066" cy="428628"/>
          </a:xfrm>
          <a:prstGeom prst="ellips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1" name="Forme libre 50"/>
          <p:cNvSpPr/>
          <p:nvPr/>
        </p:nvSpPr>
        <p:spPr>
          <a:xfrm>
            <a:off x="6812699" y="2196332"/>
            <a:ext cx="532462" cy="494506"/>
          </a:xfrm>
          <a:custGeom>
            <a:avLst/>
            <a:gdLst>
              <a:gd name="connsiteX0" fmla="*/ 0 w 528809"/>
              <a:gd name="connsiteY0" fmla="*/ 3040655 h 3051672"/>
              <a:gd name="connsiteX1" fmla="*/ 495759 w 528809"/>
              <a:gd name="connsiteY1" fmla="*/ 3051672 h 3051672"/>
              <a:gd name="connsiteX2" fmla="*/ 198303 w 528809"/>
              <a:gd name="connsiteY2" fmla="*/ 2060154 h 3051672"/>
              <a:gd name="connsiteX3" fmla="*/ 528809 w 528809"/>
              <a:gd name="connsiteY3" fmla="*/ 1277957 h 3051672"/>
              <a:gd name="connsiteX4" fmla="*/ 275421 w 528809"/>
              <a:gd name="connsiteY4" fmla="*/ 0 h 3051672"/>
              <a:gd name="connsiteX0" fmla="*/ 297456 w 330506"/>
              <a:gd name="connsiteY0" fmla="*/ 3051672 h 3051672"/>
              <a:gd name="connsiteX1" fmla="*/ 0 w 330506"/>
              <a:gd name="connsiteY1" fmla="*/ 2060154 h 3051672"/>
              <a:gd name="connsiteX2" fmla="*/ 330506 w 330506"/>
              <a:gd name="connsiteY2" fmla="*/ 1277957 h 3051672"/>
              <a:gd name="connsiteX3" fmla="*/ 77118 w 330506"/>
              <a:gd name="connsiteY3" fmla="*/ 0 h 3051672"/>
              <a:gd name="connsiteX0" fmla="*/ 0 w 330506"/>
              <a:gd name="connsiteY0" fmla="*/ 2060154 h 2060154"/>
              <a:gd name="connsiteX1" fmla="*/ 330506 w 330506"/>
              <a:gd name="connsiteY1" fmla="*/ 1277957 h 2060154"/>
              <a:gd name="connsiteX2" fmla="*/ 77118 w 330506"/>
              <a:gd name="connsiteY2" fmla="*/ 0 h 2060154"/>
              <a:gd name="connsiteX0" fmla="*/ 0 w 330506"/>
              <a:gd name="connsiteY0" fmla="*/ 1917302 h 1917302"/>
              <a:gd name="connsiteX1" fmla="*/ 330506 w 330506"/>
              <a:gd name="connsiteY1" fmla="*/ 1135105 h 1917302"/>
              <a:gd name="connsiteX2" fmla="*/ 77118 w 330506"/>
              <a:gd name="connsiteY2" fmla="*/ 0 h 1917302"/>
              <a:gd name="connsiteX0" fmla="*/ 89884 w 420390"/>
              <a:gd name="connsiteY0" fmla="*/ 1917302 h 1917302"/>
              <a:gd name="connsiteX1" fmla="*/ 420390 w 420390"/>
              <a:gd name="connsiteY1" fmla="*/ 1135105 h 1917302"/>
              <a:gd name="connsiteX2" fmla="*/ 0 w 420390"/>
              <a:gd name="connsiteY2" fmla="*/ 482958 h 1917302"/>
              <a:gd name="connsiteX3" fmla="*/ 167002 w 420390"/>
              <a:gd name="connsiteY3" fmla="*/ 0 h 1917302"/>
              <a:gd name="connsiteX0" fmla="*/ 455344 w 532462"/>
              <a:gd name="connsiteY0" fmla="*/ 1917302 h 1917302"/>
              <a:gd name="connsiteX1" fmla="*/ 0 w 532462"/>
              <a:gd name="connsiteY1" fmla="*/ 420701 h 1917302"/>
              <a:gd name="connsiteX2" fmla="*/ 365460 w 532462"/>
              <a:gd name="connsiteY2" fmla="*/ 482958 h 1917302"/>
              <a:gd name="connsiteX3" fmla="*/ 532462 w 532462"/>
              <a:gd name="connsiteY3" fmla="*/ 0 h 1917302"/>
              <a:gd name="connsiteX0" fmla="*/ 455344 w 532462"/>
              <a:gd name="connsiteY0" fmla="*/ 0 h 494506"/>
              <a:gd name="connsiteX1" fmla="*/ 0 w 532462"/>
              <a:gd name="connsiteY1" fmla="*/ 432249 h 494506"/>
              <a:gd name="connsiteX2" fmla="*/ 365460 w 532462"/>
              <a:gd name="connsiteY2" fmla="*/ 494506 h 494506"/>
              <a:gd name="connsiteX3" fmla="*/ 532462 w 532462"/>
              <a:gd name="connsiteY3" fmla="*/ 11548 h 494506"/>
              <a:gd name="connsiteX0" fmla="*/ 526750 w 532462"/>
              <a:gd name="connsiteY0" fmla="*/ 0 h 494506"/>
              <a:gd name="connsiteX1" fmla="*/ 0 w 532462"/>
              <a:gd name="connsiteY1" fmla="*/ 432249 h 494506"/>
              <a:gd name="connsiteX2" fmla="*/ 365460 w 532462"/>
              <a:gd name="connsiteY2" fmla="*/ 494506 h 494506"/>
              <a:gd name="connsiteX3" fmla="*/ 532462 w 532462"/>
              <a:gd name="connsiteY3" fmla="*/ 11548 h 49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462" h="494506">
                <a:moveTo>
                  <a:pt x="526750" y="0"/>
                </a:moveTo>
                <a:lnTo>
                  <a:pt x="0" y="432249"/>
                </a:lnTo>
                <a:lnTo>
                  <a:pt x="365460" y="494506"/>
                </a:lnTo>
                <a:lnTo>
                  <a:pt x="532462" y="11548"/>
                </a:lnTo>
              </a:path>
            </a:pathLst>
          </a:cu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orme libre 51"/>
          <p:cNvSpPr/>
          <p:nvPr/>
        </p:nvSpPr>
        <p:spPr>
          <a:xfrm>
            <a:off x="6516156" y="3186579"/>
            <a:ext cx="1005223" cy="1290165"/>
          </a:xfrm>
          <a:custGeom>
            <a:avLst/>
            <a:gdLst>
              <a:gd name="connsiteX0" fmla="*/ 0 w 528809"/>
              <a:gd name="connsiteY0" fmla="*/ 3040655 h 3051672"/>
              <a:gd name="connsiteX1" fmla="*/ 495759 w 528809"/>
              <a:gd name="connsiteY1" fmla="*/ 3051672 h 3051672"/>
              <a:gd name="connsiteX2" fmla="*/ 198303 w 528809"/>
              <a:gd name="connsiteY2" fmla="*/ 2060154 h 3051672"/>
              <a:gd name="connsiteX3" fmla="*/ 528809 w 528809"/>
              <a:gd name="connsiteY3" fmla="*/ 1277957 h 3051672"/>
              <a:gd name="connsiteX4" fmla="*/ 275421 w 528809"/>
              <a:gd name="connsiteY4" fmla="*/ 0 h 3051672"/>
              <a:gd name="connsiteX0" fmla="*/ 297456 w 330506"/>
              <a:gd name="connsiteY0" fmla="*/ 3051672 h 3051672"/>
              <a:gd name="connsiteX1" fmla="*/ 0 w 330506"/>
              <a:gd name="connsiteY1" fmla="*/ 2060154 h 3051672"/>
              <a:gd name="connsiteX2" fmla="*/ 330506 w 330506"/>
              <a:gd name="connsiteY2" fmla="*/ 1277957 h 3051672"/>
              <a:gd name="connsiteX3" fmla="*/ 77118 w 330506"/>
              <a:gd name="connsiteY3" fmla="*/ 0 h 3051672"/>
              <a:gd name="connsiteX0" fmla="*/ 0 w 330506"/>
              <a:gd name="connsiteY0" fmla="*/ 2060154 h 2060154"/>
              <a:gd name="connsiteX1" fmla="*/ 330506 w 330506"/>
              <a:gd name="connsiteY1" fmla="*/ 1277957 h 2060154"/>
              <a:gd name="connsiteX2" fmla="*/ 77118 w 330506"/>
              <a:gd name="connsiteY2" fmla="*/ 0 h 2060154"/>
              <a:gd name="connsiteX0" fmla="*/ 0 w 330506"/>
              <a:gd name="connsiteY0" fmla="*/ 1917302 h 1917302"/>
              <a:gd name="connsiteX1" fmla="*/ 330506 w 330506"/>
              <a:gd name="connsiteY1" fmla="*/ 1135105 h 1917302"/>
              <a:gd name="connsiteX2" fmla="*/ 77118 w 330506"/>
              <a:gd name="connsiteY2" fmla="*/ 0 h 1917302"/>
              <a:gd name="connsiteX0" fmla="*/ 89884 w 420390"/>
              <a:gd name="connsiteY0" fmla="*/ 1917302 h 1917302"/>
              <a:gd name="connsiteX1" fmla="*/ 420390 w 420390"/>
              <a:gd name="connsiteY1" fmla="*/ 1135105 h 1917302"/>
              <a:gd name="connsiteX2" fmla="*/ 0 w 420390"/>
              <a:gd name="connsiteY2" fmla="*/ 482958 h 1917302"/>
              <a:gd name="connsiteX3" fmla="*/ 167002 w 420390"/>
              <a:gd name="connsiteY3" fmla="*/ 0 h 1917302"/>
              <a:gd name="connsiteX0" fmla="*/ 455344 w 532462"/>
              <a:gd name="connsiteY0" fmla="*/ 1917302 h 1917302"/>
              <a:gd name="connsiteX1" fmla="*/ 0 w 532462"/>
              <a:gd name="connsiteY1" fmla="*/ 420701 h 1917302"/>
              <a:gd name="connsiteX2" fmla="*/ 365460 w 532462"/>
              <a:gd name="connsiteY2" fmla="*/ 482958 h 1917302"/>
              <a:gd name="connsiteX3" fmla="*/ 532462 w 532462"/>
              <a:gd name="connsiteY3" fmla="*/ 0 h 1917302"/>
              <a:gd name="connsiteX0" fmla="*/ 455344 w 532462"/>
              <a:gd name="connsiteY0" fmla="*/ 0 h 494506"/>
              <a:gd name="connsiteX1" fmla="*/ 0 w 532462"/>
              <a:gd name="connsiteY1" fmla="*/ 432249 h 494506"/>
              <a:gd name="connsiteX2" fmla="*/ 365460 w 532462"/>
              <a:gd name="connsiteY2" fmla="*/ 494506 h 494506"/>
              <a:gd name="connsiteX3" fmla="*/ 532462 w 532462"/>
              <a:gd name="connsiteY3" fmla="*/ 11548 h 494506"/>
              <a:gd name="connsiteX0" fmla="*/ 526750 w 532462"/>
              <a:gd name="connsiteY0" fmla="*/ 0 h 494506"/>
              <a:gd name="connsiteX1" fmla="*/ 0 w 532462"/>
              <a:gd name="connsiteY1" fmla="*/ 432249 h 494506"/>
              <a:gd name="connsiteX2" fmla="*/ 365460 w 532462"/>
              <a:gd name="connsiteY2" fmla="*/ 494506 h 494506"/>
              <a:gd name="connsiteX3" fmla="*/ 532462 w 532462"/>
              <a:gd name="connsiteY3" fmla="*/ 11548 h 494506"/>
              <a:gd name="connsiteX0" fmla="*/ 526750 w 556281"/>
              <a:gd name="connsiteY0" fmla="*/ 0 h 837846"/>
              <a:gd name="connsiteX1" fmla="*/ 0 w 556281"/>
              <a:gd name="connsiteY1" fmla="*/ 432249 h 837846"/>
              <a:gd name="connsiteX2" fmla="*/ 365460 w 556281"/>
              <a:gd name="connsiteY2" fmla="*/ 494506 h 837846"/>
              <a:gd name="connsiteX3" fmla="*/ 556281 w 556281"/>
              <a:gd name="connsiteY3" fmla="*/ 837846 h 837846"/>
              <a:gd name="connsiteX0" fmla="*/ 0 w 1029695"/>
              <a:gd name="connsiteY0" fmla="*/ 782173 h 782173"/>
              <a:gd name="connsiteX1" fmla="*/ 473414 w 1029695"/>
              <a:gd name="connsiteY1" fmla="*/ 0 h 782173"/>
              <a:gd name="connsiteX2" fmla="*/ 838874 w 1029695"/>
              <a:gd name="connsiteY2" fmla="*/ 62257 h 782173"/>
              <a:gd name="connsiteX3" fmla="*/ 1029695 w 1029695"/>
              <a:gd name="connsiteY3" fmla="*/ 405597 h 782173"/>
              <a:gd name="connsiteX0" fmla="*/ 0 w 1029695"/>
              <a:gd name="connsiteY0" fmla="*/ 782173 h 782173"/>
              <a:gd name="connsiteX1" fmla="*/ 473414 w 1029695"/>
              <a:gd name="connsiteY1" fmla="*/ 0 h 782173"/>
              <a:gd name="connsiteX2" fmla="*/ 838874 w 1029695"/>
              <a:gd name="connsiteY2" fmla="*/ 62257 h 782173"/>
              <a:gd name="connsiteX3" fmla="*/ 342340 w 1029695"/>
              <a:gd name="connsiteY3" fmla="*/ 62228 h 782173"/>
              <a:gd name="connsiteX4" fmla="*/ 1029695 w 1029695"/>
              <a:gd name="connsiteY4" fmla="*/ 405597 h 782173"/>
              <a:gd name="connsiteX0" fmla="*/ 0 w 1029695"/>
              <a:gd name="connsiteY0" fmla="*/ 782173 h 782173"/>
              <a:gd name="connsiteX1" fmla="*/ 473414 w 1029695"/>
              <a:gd name="connsiteY1" fmla="*/ 0 h 782173"/>
              <a:gd name="connsiteX2" fmla="*/ 124462 w 1029695"/>
              <a:gd name="connsiteY2" fmla="*/ 490861 h 782173"/>
              <a:gd name="connsiteX3" fmla="*/ 342340 w 1029695"/>
              <a:gd name="connsiteY3" fmla="*/ 62228 h 782173"/>
              <a:gd name="connsiteX4" fmla="*/ 1029695 w 1029695"/>
              <a:gd name="connsiteY4" fmla="*/ 405597 h 782173"/>
              <a:gd name="connsiteX0" fmla="*/ 0 w 1029695"/>
              <a:gd name="connsiteY0" fmla="*/ 719945 h 719945"/>
              <a:gd name="connsiteX1" fmla="*/ 124462 w 1029695"/>
              <a:gd name="connsiteY1" fmla="*/ 428633 h 719945"/>
              <a:gd name="connsiteX2" fmla="*/ 342340 w 1029695"/>
              <a:gd name="connsiteY2" fmla="*/ 0 h 719945"/>
              <a:gd name="connsiteX3" fmla="*/ 1029695 w 1029695"/>
              <a:gd name="connsiteY3" fmla="*/ 343369 h 719945"/>
              <a:gd name="connsiteX0" fmla="*/ 0 w 1165413"/>
              <a:gd name="connsiteY0" fmla="*/ 541347 h 541347"/>
              <a:gd name="connsiteX1" fmla="*/ 260180 w 1165413"/>
              <a:gd name="connsiteY1" fmla="*/ 428633 h 541347"/>
              <a:gd name="connsiteX2" fmla="*/ 478058 w 1165413"/>
              <a:gd name="connsiteY2" fmla="*/ 0 h 541347"/>
              <a:gd name="connsiteX3" fmla="*/ 1165413 w 1165413"/>
              <a:gd name="connsiteY3" fmla="*/ 343369 h 541347"/>
              <a:gd name="connsiteX0" fmla="*/ 0 w 1165413"/>
              <a:gd name="connsiteY0" fmla="*/ 684247 h 684247"/>
              <a:gd name="connsiteX1" fmla="*/ 260180 w 1165413"/>
              <a:gd name="connsiteY1" fmla="*/ 571533 h 684247"/>
              <a:gd name="connsiteX2" fmla="*/ 192274 w 1165413"/>
              <a:gd name="connsiteY2" fmla="*/ 0 h 684247"/>
              <a:gd name="connsiteX3" fmla="*/ 1165413 w 1165413"/>
              <a:gd name="connsiteY3" fmla="*/ 486269 h 684247"/>
              <a:gd name="connsiteX0" fmla="*/ 262797 w 1428210"/>
              <a:gd name="connsiteY0" fmla="*/ 684247 h 781684"/>
              <a:gd name="connsiteX1" fmla="*/ 522977 w 1428210"/>
              <a:gd name="connsiteY1" fmla="*/ 571533 h 781684"/>
              <a:gd name="connsiteX2" fmla="*/ 0 w 1428210"/>
              <a:gd name="connsiteY2" fmla="*/ 781684 h 781684"/>
              <a:gd name="connsiteX3" fmla="*/ 455071 w 1428210"/>
              <a:gd name="connsiteY3" fmla="*/ 0 h 781684"/>
              <a:gd name="connsiteX4" fmla="*/ 1428210 w 1428210"/>
              <a:gd name="connsiteY4" fmla="*/ 486269 h 781684"/>
              <a:gd name="connsiteX0" fmla="*/ 522977 w 1428210"/>
              <a:gd name="connsiteY0" fmla="*/ 571533 h 781684"/>
              <a:gd name="connsiteX1" fmla="*/ 0 w 1428210"/>
              <a:gd name="connsiteY1" fmla="*/ 781684 h 781684"/>
              <a:gd name="connsiteX2" fmla="*/ 455071 w 1428210"/>
              <a:gd name="connsiteY2" fmla="*/ 0 h 781684"/>
              <a:gd name="connsiteX3" fmla="*/ 1428210 w 1428210"/>
              <a:gd name="connsiteY3" fmla="*/ 486269 h 781684"/>
              <a:gd name="connsiteX0" fmla="*/ 0 w 1629120"/>
              <a:gd name="connsiteY0" fmla="*/ 885856 h 885856"/>
              <a:gd name="connsiteX1" fmla="*/ 200910 w 1629120"/>
              <a:gd name="connsiteY1" fmla="*/ 781684 h 885856"/>
              <a:gd name="connsiteX2" fmla="*/ 655981 w 1629120"/>
              <a:gd name="connsiteY2" fmla="*/ 0 h 885856"/>
              <a:gd name="connsiteX3" fmla="*/ 1629120 w 1629120"/>
              <a:gd name="connsiteY3" fmla="*/ 486269 h 885856"/>
              <a:gd name="connsiteX0" fmla="*/ 0 w 1710065"/>
              <a:gd name="connsiteY0" fmla="*/ 909664 h 909664"/>
              <a:gd name="connsiteX1" fmla="*/ 281855 w 1710065"/>
              <a:gd name="connsiteY1" fmla="*/ 781684 h 909664"/>
              <a:gd name="connsiteX2" fmla="*/ 736926 w 1710065"/>
              <a:gd name="connsiteY2" fmla="*/ 0 h 909664"/>
              <a:gd name="connsiteX3" fmla="*/ 1710065 w 1710065"/>
              <a:gd name="connsiteY3" fmla="*/ 486269 h 909664"/>
              <a:gd name="connsiteX0" fmla="*/ 0 w 1710065"/>
              <a:gd name="connsiteY0" fmla="*/ 909664 h 1605592"/>
              <a:gd name="connsiteX1" fmla="*/ 1043845 w 1710065"/>
              <a:gd name="connsiteY1" fmla="*/ 1605592 h 1605592"/>
              <a:gd name="connsiteX2" fmla="*/ 736926 w 1710065"/>
              <a:gd name="connsiteY2" fmla="*/ 0 h 1605592"/>
              <a:gd name="connsiteX3" fmla="*/ 1710065 w 1710065"/>
              <a:gd name="connsiteY3" fmla="*/ 486269 h 1605592"/>
              <a:gd name="connsiteX0" fmla="*/ 0 w 1005223"/>
              <a:gd name="connsiteY0" fmla="*/ 1776434 h 1776434"/>
              <a:gd name="connsiteX1" fmla="*/ 339003 w 1005223"/>
              <a:gd name="connsiteY1" fmla="*/ 1605592 h 1776434"/>
              <a:gd name="connsiteX2" fmla="*/ 32084 w 1005223"/>
              <a:gd name="connsiteY2" fmla="*/ 0 h 1776434"/>
              <a:gd name="connsiteX3" fmla="*/ 1005223 w 1005223"/>
              <a:gd name="connsiteY3" fmla="*/ 486269 h 1776434"/>
              <a:gd name="connsiteX0" fmla="*/ 0 w 1005223"/>
              <a:gd name="connsiteY0" fmla="*/ 1290165 h 1290165"/>
              <a:gd name="connsiteX1" fmla="*/ 339003 w 1005223"/>
              <a:gd name="connsiteY1" fmla="*/ 1119323 h 1290165"/>
              <a:gd name="connsiteX2" fmla="*/ 148766 w 1005223"/>
              <a:gd name="connsiteY2" fmla="*/ 585293 h 1290165"/>
              <a:gd name="connsiteX3" fmla="*/ 1005223 w 1005223"/>
              <a:gd name="connsiteY3" fmla="*/ 0 h 129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223" h="1290165">
                <a:moveTo>
                  <a:pt x="0" y="1290165"/>
                </a:moveTo>
                <a:lnTo>
                  <a:pt x="339003" y="1119323"/>
                </a:lnTo>
                <a:lnTo>
                  <a:pt x="148766" y="585293"/>
                </a:lnTo>
                <a:lnTo>
                  <a:pt x="1005223" y="0"/>
                </a:lnTo>
              </a:path>
            </a:pathLst>
          </a:cu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3525830" y="3248024"/>
            <a:ext cx="214314" cy="14287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7358082" y="2769884"/>
            <a:ext cx="214314" cy="14287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6" name="Connecteur droit 55"/>
          <p:cNvCxnSpPr/>
          <p:nvPr/>
        </p:nvCxnSpPr>
        <p:spPr>
          <a:xfrm>
            <a:off x="3929058" y="5286388"/>
            <a:ext cx="714380" cy="1588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V="1">
            <a:off x="3681406" y="3319175"/>
            <a:ext cx="1023944" cy="238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rot="16200000" flipH="1">
            <a:off x="3506246" y="4296831"/>
            <a:ext cx="1969585" cy="9529"/>
          </a:xfrm>
          <a:prstGeom prst="line">
            <a:avLst/>
          </a:prstGeom>
          <a:ln w="25400">
            <a:solidFill>
              <a:srgbClr val="0066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4867278" y="5305932"/>
            <a:ext cx="3214710" cy="4286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3" name="Connecteur droit 62"/>
          <p:cNvCxnSpPr/>
          <p:nvPr/>
        </p:nvCxnSpPr>
        <p:spPr>
          <a:xfrm>
            <a:off x="8010550" y="5305932"/>
            <a:ext cx="714380" cy="1588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flipV="1">
            <a:off x="7548584" y="2841322"/>
            <a:ext cx="1254897" cy="238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rot="16200000" flipH="1">
            <a:off x="7344986" y="4068865"/>
            <a:ext cx="2464608" cy="9525"/>
          </a:xfrm>
          <a:prstGeom prst="line">
            <a:avLst/>
          </a:prstGeom>
          <a:ln w="25400">
            <a:solidFill>
              <a:srgbClr val="0066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>
            <a:off x="3643306" y="4000504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>
                <a:solidFill>
                  <a:srgbClr val="006600"/>
                </a:solidFill>
              </a:rPr>
              <a:t>H</a:t>
            </a:r>
            <a:r>
              <a:rPr lang="fr-FR" sz="1400" b="1" i="1" baseline="-25000" dirty="0" smtClean="0">
                <a:solidFill>
                  <a:srgbClr val="006600"/>
                </a:solidFill>
              </a:rPr>
              <a:t>1</a:t>
            </a:r>
            <a:r>
              <a:rPr lang="fr-FR" sz="1400" b="1" i="1" dirty="0" smtClean="0">
                <a:solidFill>
                  <a:srgbClr val="006600"/>
                </a:solidFill>
              </a:rPr>
              <a:t> constant</a:t>
            </a:r>
            <a:endParaRPr lang="fr-FR" sz="1400" b="1" i="1" dirty="0">
              <a:solidFill>
                <a:srgbClr val="006600"/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7643834" y="3857628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>
                <a:solidFill>
                  <a:srgbClr val="006600"/>
                </a:solidFill>
              </a:rPr>
              <a:t>H</a:t>
            </a:r>
            <a:r>
              <a:rPr lang="fr-FR" sz="1400" b="1" i="1" baseline="-25000" dirty="0" smtClean="0">
                <a:solidFill>
                  <a:srgbClr val="006600"/>
                </a:solidFill>
              </a:rPr>
              <a:t>2</a:t>
            </a:r>
            <a:r>
              <a:rPr lang="fr-FR" sz="1400" b="1" i="1" dirty="0" smtClean="0">
                <a:solidFill>
                  <a:srgbClr val="006600"/>
                </a:solidFill>
              </a:rPr>
              <a:t> variable</a:t>
            </a:r>
            <a:endParaRPr lang="fr-FR" sz="1400" b="1" i="1" dirty="0">
              <a:solidFill>
                <a:srgbClr val="006600"/>
              </a:solidFill>
            </a:endParaRPr>
          </a:p>
        </p:txBody>
      </p:sp>
      <p:cxnSp>
        <p:nvCxnSpPr>
          <p:cNvPr id="72" name="Connecteur droit 71"/>
          <p:cNvCxnSpPr/>
          <p:nvPr/>
        </p:nvCxnSpPr>
        <p:spPr>
          <a:xfrm rot="10800000">
            <a:off x="1000100" y="3357562"/>
            <a:ext cx="1571636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e 76"/>
          <p:cNvGrpSpPr/>
          <p:nvPr/>
        </p:nvGrpSpPr>
        <p:grpSpPr>
          <a:xfrm>
            <a:off x="5715008" y="2857496"/>
            <a:ext cx="1385872" cy="338143"/>
            <a:chOff x="971550" y="2124066"/>
            <a:chExt cx="4652970" cy="857259"/>
          </a:xfrm>
        </p:grpSpPr>
        <p:sp>
          <p:nvSpPr>
            <p:cNvPr id="73" name="Forme libre 72"/>
            <p:cNvSpPr/>
            <p:nvPr/>
          </p:nvSpPr>
          <p:spPr>
            <a:xfrm>
              <a:off x="971550" y="2151063"/>
              <a:ext cx="1200150" cy="830262"/>
            </a:xfrm>
            <a:custGeom>
              <a:avLst/>
              <a:gdLst>
                <a:gd name="connsiteX0" fmla="*/ 0 w 1200150"/>
                <a:gd name="connsiteY0" fmla="*/ 449262 h 830262"/>
                <a:gd name="connsiteX1" fmla="*/ 314325 w 1200150"/>
                <a:gd name="connsiteY1" fmla="*/ 1587 h 830262"/>
                <a:gd name="connsiteX2" fmla="*/ 619125 w 1200150"/>
                <a:gd name="connsiteY2" fmla="*/ 458787 h 830262"/>
                <a:gd name="connsiteX3" fmla="*/ 857250 w 1200150"/>
                <a:gd name="connsiteY3" fmla="*/ 811212 h 830262"/>
                <a:gd name="connsiteX4" fmla="*/ 1200150 w 1200150"/>
                <a:gd name="connsiteY4" fmla="*/ 344487 h 83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830262">
                  <a:moveTo>
                    <a:pt x="0" y="449262"/>
                  </a:moveTo>
                  <a:cubicBezTo>
                    <a:pt x="105569" y="224631"/>
                    <a:pt x="211138" y="0"/>
                    <a:pt x="314325" y="1587"/>
                  </a:cubicBezTo>
                  <a:cubicBezTo>
                    <a:pt x="417512" y="3174"/>
                    <a:pt x="528638" y="323850"/>
                    <a:pt x="619125" y="458787"/>
                  </a:cubicBezTo>
                  <a:cubicBezTo>
                    <a:pt x="709612" y="593724"/>
                    <a:pt x="760413" y="830262"/>
                    <a:pt x="857250" y="811212"/>
                  </a:cubicBezTo>
                  <a:cubicBezTo>
                    <a:pt x="954087" y="792162"/>
                    <a:pt x="1077118" y="568324"/>
                    <a:pt x="1200150" y="344487"/>
                  </a:cubicBezTo>
                </a:path>
              </a:pathLst>
            </a:cu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Forme libre 73"/>
            <p:cNvSpPr/>
            <p:nvPr/>
          </p:nvSpPr>
          <p:spPr>
            <a:xfrm>
              <a:off x="2143108" y="2124066"/>
              <a:ext cx="1200150" cy="830262"/>
            </a:xfrm>
            <a:custGeom>
              <a:avLst/>
              <a:gdLst>
                <a:gd name="connsiteX0" fmla="*/ 0 w 1200150"/>
                <a:gd name="connsiteY0" fmla="*/ 449262 h 830262"/>
                <a:gd name="connsiteX1" fmla="*/ 314325 w 1200150"/>
                <a:gd name="connsiteY1" fmla="*/ 1587 h 830262"/>
                <a:gd name="connsiteX2" fmla="*/ 619125 w 1200150"/>
                <a:gd name="connsiteY2" fmla="*/ 458787 h 830262"/>
                <a:gd name="connsiteX3" fmla="*/ 857250 w 1200150"/>
                <a:gd name="connsiteY3" fmla="*/ 811212 h 830262"/>
                <a:gd name="connsiteX4" fmla="*/ 1200150 w 1200150"/>
                <a:gd name="connsiteY4" fmla="*/ 344487 h 83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830262">
                  <a:moveTo>
                    <a:pt x="0" y="449262"/>
                  </a:moveTo>
                  <a:cubicBezTo>
                    <a:pt x="105569" y="224631"/>
                    <a:pt x="211138" y="0"/>
                    <a:pt x="314325" y="1587"/>
                  </a:cubicBezTo>
                  <a:cubicBezTo>
                    <a:pt x="417512" y="3174"/>
                    <a:pt x="528638" y="323850"/>
                    <a:pt x="619125" y="458787"/>
                  </a:cubicBezTo>
                  <a:cubicBezTo>
                    <a:pt x="709612" y="593724"/>
                    <a:pt x="760413" y="830262"/>
                    <a:pt x="857250" y="811212"/>
                  </a:cubicBezTo>
                  <a:cubicBezTo>
                    <a:pt x="954087" y="792162"/>
                    <a:pt x="1077118" y="568324"/>
                    <a:pt x="1200150" y="344487"/>
                  </a:cubicBezTo>
                </a:path>
              </a:pathLst>
            </a:cu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Forme libre 74"/>
            <p:cNvSpPr/>
            <p:nvPr/>
          </p:nvSpPr>
          <p:spPr>
            <a:xfrm>
              <a:off x="3281362" y="2143116"/>
              <a:ext cx="1200150" cy="830262"/>
            </a:xfrm>
            <a:custGeom>
              <a:avLst/>
              <a:gdLst>
                <a:gd name="connsiteX0" fmla="*/ 0 w 1200150"/>
                <a:gd name="connsiteY0" fmla="*/ 449262 h 830262"/>
                <a:gd name="connsiteX1" fmla="*/ 314325 w 1200150"/>
                <a:gd name="connsiteY1" fmla="*/ 1587 h 830262"/>
                <a:gd name="connsiteX2" fmla="*/ 619125 w 1200150"/>
                <a:gd name="connsiteY2" fmla="*/ 458787 h 830262"/>
                <a:gd name="connsiteX3" fmla="*/ 857250 w 1200150"/>
                <a:gd name="connsiteY3" fmla="*/ 811212 h 830262"/>
                <a:gd name="connsiteX4" fmla="*/ 1200150 w 1200150"/>
                <a:gd name="connsiteY4" fmla="*/ 344487 h 83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830262">
                  <a:moveTo>
                    <a:pt x="0" y="449262"/>
                  </a:moveTo>
                  <a:cubicBezTo>
                    <a:pt x="105569" y="224631"/>
                    <a:pt x="211138" y="0"/>
                    <a:pt x="314325" y="1587"/>
                  </a:cubicBezTo>
                  <a:cubicBezTo>
                    <a:pt x="417512" y="3174"/>
                    <a:pt x="528638" y="323850"/>
                    <a:pt x="619125" y="458787"/>
                  </a:cubicBezTo>
                  <a:cubicBezTo>
                    <a:pt x="709612" y="593724"/>
                    <a:pt x="760413" y="830262"/>
                    <a:pt x="857250" y="811212"/>
                  </a:cubicBezTo>
                  <a:cubicBezTo>
                    <a:pt x="954087" y="792162"/>
                    <a:pt x="1077118" y="568324"/>
                    <a:pt x="1200150" y="344487"/>
                  </a:cubicBezTo>
                </a:path>
              </a:pathLst>
            </a:cu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Forme libre 75"/>
            <p:cNvSpPr/>
            <p:nvPr/>
          </p:nvSpPr>
          <p:spPr>
            <a:xfrm>
              <a:off x="4424370" y="2143116"/>
              <a:ext cx="1200150" cy="830262"/>
            </a:xfrm>
            <a:custGeom>
              <a:avLst/>
              <a:gdLst>
                <a:gd name="connsiteX0" fmla="*/ 0 w 1200150"/>
                <a:gd name="connsiteY0" fmla="*/ 449262 h 830262"/>
                <a:gd name="connsiteX1" fmla="*/ 314325 w 1200150"/>
                <a:gd name="connsiteY1" fmla="*/ 1587 h 830262"/>
                <a:gd name="connsiteX2" fmla="*/ 619125 w 1200150"/>
                <a:gd name="connsiteY2" fmla="*/ 458787 h 830262"/>
                <a:gd name="connsiteX3" fmla="*/ 857250 w 1200150"/>
                <a:gd name="connsiteY3" fmla="*/ 811212 h 830262"/>
                <a:gd name="connsiteX4" fmla="*/ 1200150 w 1200150"/>
                <a:gd name="connsiteY4" fmla="*/ 344487 h 83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830262">
                  <a:moveTo>
                    <a:pt x="0" y="449262"/>
                  </a:moveTo>
                  <a:cubicBezTo>
                    <a:pt x="105569" y="224631"/>
                    <a:pt x="211138" y="0"/>
                    <a:pt x="314325" y="1587"/>
                  </a:cubicBezTo>
                  <a:cubicBezTo>
                    <a:pt x="417512" y="3174"/>
                    <a:pt x="528638" y="323850"/>
                    <a:pt x="619125" y="458787"/>
                  </a:cubicBezTo>
                  <a:cubicBezTo>
                    <a:pt x="709612" y="593724"/>
                    <a:pt x="760413" y="830262"/>
                    <a:pt x="857250" y="811212"/>
                  </a:cubicBezTo>
                  <a:cubicBezTo>
                    <a:pt x="954087" y="792162"/>
                    <a:pt x="1077118" y="568324"/>
                    <a:pt x="1200150" y="344487"/>
                  </a:cubicBezTo>
                </a:path>
              </a:pathLst>
            </a:cu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9" name="ZoneTexte 78"/>
          <p:cNvSpPr txBox="1"/>
          <p:nvPr/>
        </p:nvSpPr>
        <p:spPr>
          <a:xfrm>
            <a:off x="5143504" y="2500306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i="1" dirty="0" smtClean="0">
                <a:solidFill>
                  <a:srgbClr val="7030A0"/>
                </a:solidFill>
              </a:rPr>
              <a:t>H</a:t>
            </a:r>
            <a:r>
              <a:rPr lang="fr-FR" sz="2000" b="1" i="1" baseline="-25000" dirty="0" smtClean="0">
                <a:solidFill>
                  <a:srgbClr val="7030A0"/>
                </a:solidFill>
              </a:rPr>
              <a:t>2</a:t>
            </a:r>
            <a:r>
              <a:rPr lang="fr-FR" sz="2000" b="1" i="1" dirty="0" smtClean="0">
                <a:solidFill>
                  <a:srgbClr val="7030A0"/>
                </a:solidFill>
              </a:rPr>
              <a:t> (t)</a:t>
            </a:r>
            <a:endParaRPr lang="fr-FR" sz="2000" b="1" i="1" dirty="0">
              <a:solidFill>
                <a:srgbClr val="7030A0"/>
              </a:solidFill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1152500" y="2928934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i="1" dirty="0" smtClean="0">
                <a:solidFill>
                  <a:srgbClr val="7030A0"/>
                </a:solidFill>
              </a:rPr>
              <a:t>H</a:t>
            </a:r>
            <a:r>
              <a:rPr lang="fr-FR" sz="2000" b="1" i="1" baseline="-25000" dirty="0" smtClean="0">
                <a:solidFill>
                  <a:srgbClr val="7030A0"/>
                </a:solidFill>
              </a:rPr>
              <a:t>1</a:t>
            </a:r>
            <a:r>
              <a:rPr lang="fr-FR" sz="2000" b="1" i="1" dirty="0" smtClean="0">
                <a:solidFill>
                  <a:srgbClr val="7030A0"/>
                </a:solidFill>
              </a:rPr>
              <a:t> (t)</a:t>
            </a:r>
            <a:endParaRPr lang="fr-FR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 smtClean="0"/>
              <a:t>4 – Recherche de l’énergie dépensée sur une descente, E</a:t>
            </a:r>
            <a:r>
              <a:rPr lang="fr-FR" baseline="-25000" dirty="0" smtClean="0"/>
              <a:t>1</a:t>
            </a:r>
            <a:r>
              <a:rPr lang="fr-FR" dirty="0" smtClean="0"/>
              <a:t> pour le cas 1</a:t>
            </a:r>
            <a:endParaRPr lang="fr-FR" baseline="-25000" dirty="0"/>
          </a:p>
        </p:txBody>
      </p:sp>
      <p:sp>
        <p:nvSpPr>
          <p:cNvPr id="3" name="Rectangle 2"/>
          <p:cNvSpPr/>
          <p:nvPr/>
        </p:nvSpPr>
        <p:spPr>
          <a:xfrm>
            <a:off x="2214546" y="5357826"/>
            <a:ext cx="6000792" cy="4286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8"/>
          <p:cNvGrpSpPr/>
          <p:nvPr/>
        </p:nvGrpSpPr>
        <p:grpSpPr>
          <a:xfrm>
            <a:off x="3357554" y="4929198"/>
            <a:ext cx="3594624" cy="335156"/>
            <a:chOff x="785786" y="2879530"/>
            <a:chExt cx="3594624" cy="335156"/>
          </a:xfrm>
        </p:grpSpPr>
        <p:sp>
          <p:nvSpPr>
            <p:cNvPr id="4" name="Rectangle 3"/>
            <p:cNvSpPr/>
            <p:nvPr/>
          </p:nvSpPr>
          <p:spPr>
            <a:xfrm>
              <a:off x="2951650" y="2879530"/>
              <a:ext cx="1428760" cy="214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" name="Connecteur droit 5"/>
            <p:cNvCxnSpPr/>
            <p:nvPr/>
          </p:nvCxnSpPr>
          <p:spPr>
            <a:xfrm rot="10800000">
              <a:off x="1071538" y="3071810"/>
              <a:ext cx="257176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>
              <a:off x="785786" y="2928934"/>
              <a:ext cx="285752" cy="28575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9"/>
          <p:cNvGrpSpPr/>
          <p:nvPr/>
        </p:nvGrpSpPr>
        <p:grpSpPr>
          <a:xfrm rot="19951850">
            <a:off x="3160785" y="4167717"/>
            <a:ext cx="3594624" cy="335156"/>
            <a:chOff x="785786" y="2879530"/>
            <a:chExt cx="3594624" cy="335156"/>
          </a:xfrm>
        </p:grpSpPr>
        <p:sp>
          <p:nvSpPr>
            <p:cNvPr id="11" name="Rectangle 10"/>
            <p:cNvSpPr/>
            <p:nvPr/>
          </p:nvSpPr>
          <p:spPr>
            <a:xfrm>
              <a:off x="2951650" y="2879530"/>
              <a:ext cx="1428760" cy="214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2" name="Connecteur droit 11"/>
            <p:cNvCxnSpPr/>
            <p:nvPr/>
          </p:nvCxnSpPr>
          <p:spPr>
            <a:xfrm rot="10800000">
              <a:off x="1071538" y="3071810"/>
              <a:ext cx="257176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e 12"/>
            <p:cNvSpPr/>
            <p:nvPr/>
          </p:nvSpPr>
          <p:spPr>
            <a:xfrm>
              <a:off x="785786" y="2928934"/>
              <a:ext cx="285752" cy="28575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4" name="Connecteur droit avec flèche 13"/>
          <p:cNvCxnSpPr/>
          <p:nvPr/>
        </p:nvCxnSpPr>
        <p:spPr>
          <a:xfrm rot="16200000" flipH="1">
            <a:off x="5607851" y="3107529"/>
            <a:ext cx="928694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286512" y="264318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F</a:t>
            </a:r>
            <a:endParaRPr lang="fr-FR" b="1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rot="16200000" flipH="1">
            <a:off x="6036479" y="4464851"/>
            <a:ext cx="928694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715140" y="400050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F</a:t>
            </a:r>
            <a:endParaRPr lang="fr-FR" b="1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6858016" y="4943486"/>
            <a:ext cx="2143116" cy="9514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6072198" y="3552825"/>
            <a:ext cx="2890834" cy="21431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16200000" flipH="1">
            <a:off x="8053406" y="4271973"/>
            <a:ext cx="1409699" cy="9503"/>
          </a:xfrm>
          <a:prstGeom prst="line">
            <a:avLst/>
          </a:prstGeom>
          <a:ln w="25400">
            <a:solidFill>
              <a:srgbClr val="0066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7786710" y="4143380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>
                <a:solidFill>
                  <a:srgbClr val="006600"/>
                </a:solidFill>
              </a:rPr>
              <a:t>course</a:t>
            </a:r>
            <a:endParaRPr lang="fr-FR" sz="1400" b="1" i="1" dirty="0">
              <a:solidFill>
                <a:srgbClr val="0066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71472" y="2071678"/>
            <a:ext cx="4143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force du pied sur la pédale peut être plus ou moins intense.</a:t>
            </a:r>
          </a:p>
          <a:p>
            <a:endParaRPr lang="fr-FR" dirty="0" smtClean="0"/>
          </a:p>
          <a:p>
            <a:r>
              <a:rPr lang="fr-FR" dirty="0" smtClean="0"/>
              <a:t>La course est par contre tout le temps la même.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 smtClean="0"/>
              <a:t>4 – Recherche de l’énergie dépensée sur une descente, E</a:t>
            </a:r>
            <a:r>
              <a:rPr lang="fr-FR" baseline="-25000" dirty="0" smtClean="0"/>
              <a:t>1</a:t>
            </a:r>
            <a:r>
              <a:rPr lang="fr-FR" dirty="0" smtClean="0"/>
              <a:t> pour le cas 1</a:t>
            </a:r>
            <a:endParaRPr lang="fr-FR" baseline="-25000" dirty="0"/>
          </a:p>
        </p:txBody>
      </p:sp>
      <p:graphicFrame>
        <p:nvGraphicFramePr>
          <p:cNvPr id="27" name="Tableau 26"/>
          <p:cNvGraphicFramePr>
            <a:graphicFrameLocks noGrp="1"/>
          </p:cNvGraphicFramePr>
          <p:nvPr/>
        </p:nvGraphicFramePr>
        <p:xfrm>
          <a:off x="142844" y="1714488"/>
          <a:ext cx="5715008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1"/>
                <a:gridCol w="785814"/>
                <a:gridCol w="857251"/>
                <a:gridCol w="1000126"/>
                <a:gridCol w="1000126"/>
                <a:gridCol w="1214440"/>
              </a:tblGrid>
              <a:tr h="4748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Force  F (N)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Durée t (s)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Course c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Vitesse V (m/s)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Energie E (J)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Puissance</a:t>
                      </a:r>
                      <a:r>
                        <a:rPr lang="fr-FR" baseline="0" dirty="0" smtClean="0"/>
                        <a:t> P (W)</a:t>
                      </a:r>
                      <a:endParaRPr lang="fr-FR" dirty="0"/>
                    </a:p>
                  </a:txBody>
                  <a:tcPr/>
                </a:tc>
              </a:tr>
              <a:tr h="31797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1797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17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1797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1797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071678"/>
            <a:ext cx="2540565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 smtClean="0"/>
              <a:t>5 – Recherche de l’énergie absorbée avec un Long Bacon</a:t>
            </a:r>
            <a:endParaRPr lang="fr-FR" baseline="-25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3381375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642910" y="4071942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Conversion des calories (cal) en joules (J) :  </a:t>
            </a:r>
            <a:r>
              <a:rPr lang="fr-FR" b="1" dirty="0" smtClean="0">
                <a:solidFill>
                  <a:srgbClr val="7030A0"/>
                </a:solidFill>
              </a:rPr>
              <a:t>1 cal </a:t>
            </a:r>
            <a:r>
              <a:rPr lang="fr-FR" b="1" dirty="0" smtClean="0">
                <a:solidFill>
                  <a:srgbClr val="7030A0"/>
                </a:solidFill>
                <a:sym typeface="Wingdings" pitchFamily="2" charset="2"/>
              </a:rPr>
              <a:t> </a:t>
            </a:r>
            <a:r>
              <a:rPr lang="fr-FR" b="1" dirty="0" smtClean="0">
                <a:solidFill>
                  <a:srgbClr val="7030A0"/>
                </a:solidFill>
                <a:sym typeface="Wingdings" pitchFamily="2" charset="2"/>
              </a:rPr>
              <a:t>….. </a:t>
            </a:r>
            <a:r>
              <a:rPr lang="fr-FR" b="1" dirty="0" smtClean="0">
                <a:solidFill>
                  <a:srgbClr val="7030A0"/>
                </a:solidFill>
                <a:sym typeface="Wingdings" pitchFamily="2" charset="2"/>
              </a:rPr>
              <a:t>J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71472" y="5143512"/>
            <a:ext cx="66437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 Long Bacon vaut 644 kcal soit 644000 cal et donc :</a:t>
            </a:r>
          </a:p>
          <a:p>
            <a:pPr algn="ctr"/>
            <a:endParaRPr lang="fr-FR" dirty="0" smtClean="0"/>
          </a:p>
          <a:p>
            <a:pPr algn="ctr"/>
            <a:r>
              <a:rPr lang="fr-FR" sz="3000" b="1" dirty="0" smtClean="0">
                <a:solidFill>
                  <a:srgbClr val="7030A0"/>
                </a:solidFill>
              </a:rPr>
              <a:t>E</a:t>
            </a:r>
            <a:r>
              <a:rPr lang="fr-FR" sz="3000" b="1" baseline="-25000" dirty="0" smtClean="0">
                <a:solidFill>
                  <a:srgbClr val="7030A0"/>
                </a:solidFill>
              </a:rPr>
              <a:t>LB</a:t>
            </a:r>
            <a:r>
              <a:rPr lang="fr-FR" sz="3000" b="1" dirty="0" smtClean="0">
                <a:solidFill>
                  <a:srgbClr val="7030A0"/>
                </a:solidFill>
              </a:rPr>
              <a:t> = </a:t>
            </a:r>
            <a:r>
              <a:rPr lang="fr-FR" sz="3000" b="1" dirty="0" smtClean="0">
                <a:solidFill>
                  <a:srgbClr val="7030A0"/>
                </a:solidFill>
              </a:rPr>
              <a:t>……………………………. J</a:t>
            </a:r>
            <a:endParaRPr lang="fr-FR" sz="3000" b="1" dirty="0">
              <a:solidFill>
                <a:srgbClr val="7030A0"/>
              </a:solidFill>
            </a:endParaRPr>
          </a:p>
        </p:txBody>
      </p:sp>
      <p:pic>
        <p:nvPicPr>
          <p:cNvPr id="36866" name="Picture 2" descr="http://m.quick.fr/a/quickfrance/item_burger3"/>
          <p:cNvPicPr>
            <a:picLocks noChangeAspect="1" noChangeArrowheads="1"/>
          </p:cNvPicPr>
          <p:nvPr/>
        </p:nvPicPr>
        <p:blipFill>
          <a:blip r:embed="rId3"/>
          <a:srcRect t="26722" b="18052"/>
          <a:stretch>
            <a:fillRect/>
          </a:stretch>
        </p:blipFill>
        <p:spPr bwMode="auto">
          <a:xfrm>
            <a:off x="4857752" y="1928802"/>
            <a:ext cx="3581397" cy="1977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 smtClean="0"/>
              <a:t>6 – Nombre de coups de pédale associé (cas 1)</a:t>
            </a:r>
            <a:endParaRPr lang="fr-FR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857496"/>
            <a:ext cx="4071966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Des questions ?</a:t>
            </a:r>
            <a:endParaRPr lang="fr-FR" baseline="-25000" dirty="0"/>
          </a:p>
        </p:txBody>
      </p:sp>
      <p:pic>
        <p:nvPicPr>
          <p:cNvPr id="39938" name="Picture 2" descr="http://media.lelombrik.net/t/6e9fc3112a215759025f9dd2168a3845/p/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00174"/>
            <a:ext cx="3214710" cy="4158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PROBLEMATIQUE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Déterminer la durée d’une séance de stepper pour éliminer les calories absorbées après un « Long Bacon ».</a:t>
            </a:r>
          </a:p>
        </p:txBody>
      </p:sp>
      <p:pic>
        <p:nvPicPr>
          <p:cNvPr id="20482" name="Picture 2" descr="http://www.fastandfood.fr/wp-content/uploads/2011/08/longmaxbaconquick.jpg"/>
          <p:cNvPicPr>
            <a:picLocks noChangeAspect="1" noChangeArrowheads="1"/>
          </p:cNvPicPr>
          <p:nvPr/>
        </p:nvPicPr>
        <p:blipFill>
          <a:blip r:embed="rId2"/>
          <a:srcRect l="2500" t="8206" r="4999" b="11378"/>
          <a:stretch>
            <a:fillRect/>
          </a:stretch>
        </p:blipFill>
        <p:spPr bwMode="auto">
          <a:xfrm>
            <a:off x="4572000" y="3429000"/>
            <a:ext cx="3643338" cy="2412481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857628"/>
            <a:ext cx="3381375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1 – Présentation du système</a:t>
            </a:r>
          </a:p>
          <a:p>
            <a:pPr>
              <a:buNone/>
            </a:pPr>
            <a:r>
              <a:rPr lang="fr-FR" dirty="0" smtClean="0"/>
              <a:t>2 – Recherche de la masse minimale de l’utilisateur</a:t>
            </a:r>
          </a:p>
          <a:p>
            <a:pPr>
              <a:buNone/>
            </a:pPr>
            <a:r>
              <a:rPr lang="fr-FR" dirty="0" smtClean="0"/>
              <a:t>3 – Analyse du mouvement du corps</a:t>
            </a:r>
          </a:p>
          <a:p>
            <a:pPr>
              <a:buNone/>
            </a:pPr>
            <a:r>
              <a:rPr lang="fr-FR" dirty="0" smtClean="0"/>
              <a:t>4 – Recherche de l’énergie dépensée</a:t>
            </a:r>
          </a:p>
          <a:p>
            <a:pPr>
              <a:buNone/>
            </a:pPr>
            <a:r>
              <a:rPr lang="fr-FR" dirty="0" smtClean="0"/>
              <a:t>5 – Recherche de l’énergie absorbée avec un Long Bacon</a:t>
            </a:r>
          </a:p>
          <a:p>
            <a:pPr>
              <a:buNone/>
            </a:pPr>
            <a:r>
              <a:rPr lang="fr-FR" dirty="0" smtClean="0"/>
              <a:t>6 – Nombre </a:t>
            </a:r>
            <a:r>
              <a:rPr lang="fr-FR" smtClean="0"/>
              <a:t>de coups de pédale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 smtClean="0"/>
              <a:t>1 – Présentation du système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7972452" cy="2043114"/>
          </a:xfrm>
        </p:spPr>
        <p:txBody>
          <a:bodyPr/>
          <a:lstStyle/>
          <a:p>
            <a:pPr>
              <a:buNone/>
            </a:pPr>
            <a:r>
              <a:rPr lang="fr-FR" b="1" dirty="0" smtClean="0"/>
              <a:t>Fonction principale</a:t>
            </a:r>
          </a:p>
          <a:p>
            <a:pPr marL="0">
              <a:buNone/>
            </a:pPr>
            <a:r>
              <a:rPr lang="fr-FR" sz="2600" i="1" dirty="0" smtClean="0"/>
              <a:t>Dépenser de l’énergie en imposant un mouvement physiologique afin de travailler les fessiers (perte de poids ou modelage).</a:t>
            </a:r>
          </a:p>
          <a:p>
            <a:endParaRPr lang="fr-FR" dirty="0"/>
          </a:p>
        </p:txBody>
      </p:sp>
      <p:pic>
        <p:nvPicPr>
          <p:cNvPr id="5" name="Picture 9" descr="http://cons-meca.chez-alice.fr/doctech/stepper/STEPPER2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476826"/>
            <a:ext cx="2845870" cy="2809694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00438"/>
            <a:ext cx="5938838" cy="2840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 smtClean="0"/>
              <a:t>1 – Présentation du système</a:t>
            </a:r>
            <a:endParaRPr lang="fr-FR" dirty="0"/>
          </a:p>
        </p:txBody>
      </p:sp>
      <p:pic>
        <p:nvPicPr>
          <p:cNvPr id="7" name="Picture 5" descr="http://cons-meca.chez-alice.fr/doctech/stepper/stepper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6072230" cy="4446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 smtClean="0"/>
              <a:t>1 – Présentation du système</a:t>
            </a:r>
            <a:endParaRPr lang="fr-FR" dirty="0"/>
          </a:p>
        </p:txBody>
      </p:sp>
      <p:pic>
        <p:nvPicPr>
          <p:cNvPr id="4" name="Picture 8" descr="http://cons-meca.chez-alice.fr/doctech/stepper/stepper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14488"/>
            <a:ext cx="5481647" cy="4430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 smtClean="0"/>
              <a:t>1 – Présentation du système</a:t>
            </a:r>
            <a:endParaRPr lang="fr-FR" dirty="0"/>
          </a:p>
        </p:txBody>
      </p:sp>
      <p:pic>
        <p:nvPicPr>
          <p:cNvPr id="4" name="Picture 6" descr="http://cons-meca.chez-alice.fr/doctech/stepper/Stepper1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5410209" cy="4373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 smtClean="0"/>
              <a:t>1 – Présentation du système</a:t>
            </a:r>
            <a:endParaRPr lang="fr-FR" dirty="0"/>
          </a:p>
        </p:txBody>
      </p:sp>
      <p:pic>
        <p:nvPicPr>
          <p:cNvPr id="4" name="Picture 8" descr="http://cons-meca.chez-alice.fr/doctech/stepper/stepper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6143668" cy="4430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 smtClean="0"/>
              <a:t>1 – Présentation du système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142984"/>
            <a:ext cx="8346731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385</Words>
  <Application>Microsoft Office PowerPoint</Application>
  <PresentationFormat>Affichage à l'écran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STEPPER</vt:lpstr>
      <vt:lpstr>PROBLEMATIQUE</vt:lpstr>
      <vt:lpstr>SOMMAIRE</vt:lpstr>
      <vt:lpstr>1 – Présentation du système</vt:lpstr>
      <vt:lpstr>1 – Présentation du système</vt:lpstr>
      <vt:lpstr>1 – Présentation du système</vt:lpstr>
      <vt:lpstr>1 – Présentation du système</vt:lpstr>
      <vt:lpstr>1 – Présentation du système</vt:lpstr>
      <vt:lpstr>1 – Présentation du système</vt:lpstr>
      <vt:lpstr>2 – Recherche de la masse minimale de l’utilisateur</vt:lpstr>
      <vt:lpstr>2 – Recherche de la masse minimale de l’utilisateur</vt:lpstr>
      <vt:lpstr>3 – Analyse du mouvement du corps</vt:lpstr>
      <vt:lpstr>4 – Recherche de l’énergie dépensée sur une descente, E1 pour le cas 1</vt:lpstr>
      <vt:lpstr>4 – Recherche de l’énergie dépensée sur une descente, E1 pour le cas 1</vt:lpstr>
      <vt:lpstr>5 – Recherche de l’énergie absorbée avec un Long Bacon</vt:lpstr>
      <vt:lpstr>6 – Nombre de coups de pédale associé (cas 1)</vt:lpstr>
      <vt:lpstr>Des questions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  + photo DU SYTEME</dc:title>
  <dc:creator>GRACZYK CHRISTOPHE</dc:creator>
  <cp:lastModifiedBy>vincentg</cp:lastModifiedBy>
  <cp:revision>121</cp:revision>
  <dcterms:created xsi:type="dcterms:W3CDTF">2015-04-16T09:27:11Z</dcterms:created>
  <dcterms:modified xsi:type="dcterms:W3CDTF">2015-04-24T09:29:30Z</dcterms:modified>
</cp:coreProperties>
</file>